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956" r:id="rId2"/>
    <p:sldId id="952" r:id="rId3"/>
    <p:sldId id="258" r:id="rId4"/>
    <p:sldId id="954" r:id="rId5"/>
    <p:sldId id="955" r:id="rId6"/>
    <p:sldId id="953" r:id="rId7"/>
    <p:sldId id="257" r:id="rId8"/>
  </p:sldIdLst>
  <p:sldSz cx="12192000" cy="6858000"/>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18"/>
    <p:restoredTop sz="94649"/>
  </p:normalViewPr>
  <p:slideViewPr>
    <p:cSldViewPr snapToGrid="0">
      <p:cViewPr>
        <p:scale>
          <a:sx n="167" d="100"/>
          <a:sy n="167" d="100"/>
        </p:scale>
        <p:origin x="144" y="-21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43FFB2-AD94-6B4D-B950-53AA944FDADF}" type="datetimeFigureOut">
              <a:t>15/4/25</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711F2E-404A-5D43-8854-494D2335A7E2}" type="slidenum">
              <a:t>‹#›</a:t>
            </a:fld>
            <a:endParaRPr lang="vi-VN"/>
          </a:p>
        </p:txBody>
      </p:sp>
    </p:spTree>
    <p:extLst>
      <p:ext uri="{BB962C8B-B14F-4D97-AF65-F5344CB8AC3E}">
        <p14:creationId xmlns:p14="http://schemas.microsoft.com/office/powerpoint/2010/main" val="4764330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DB8CA3-3C7A-487D-B2CF-C9B3BF2953A0}" type="slidenum">
              <a:rPr lang="en-GB" smtClean="0"/>
              <a:t>2</a:t>
            </a:fld>
            <a:endParaRPr lang="en-GB"/>
          </a:p>
        </p:txBody>
      </p:sp>
    </p:spTree>
    <p:extLst>
      <p:ext uri="{BB962C8B-B14F-4D97-AF65-F5344CB8AC3E}">
        <p14:creationId xmlns:p14="http://schemas.microsoft.com/office/powerpoint/2010/main" val="1086908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62181-9C30-F3C7-5B58-8C2F98964EF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CB870D19-5708-93D2-5B1C-5AB22C17F8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C31B06D1-3B61-F3EA-EAC3-B59990FB9459}"/>
              </a:ext>
            </a:extLst>
          </p:cNvPr>
          <p:cNvSpPr>
            <a:spLocks noGrp="1"/>
          </p:cNvSpPr>
          <p:nvPr>
            <p:ph type="dt" sz="half" idx="10"/>
          </p:nvPr>
        </p:nvSpPr>
        <p:spPr/>
        <p:txBody>
          <a:bodyPr/>
          <a:lstStyle/>
          <a:p>
            <a:fld id="{A5F8BB25-BC29-624D-AB8D-344F9CA6A02B}" type="datetimeFigureOut">
              <a:t>15/4/25</a:t>
            </a:fld>
            <a:endParaRPr lang="vi-VN"/>
          </a:p>
        </p:txBody>
      </p:sp>
      <p:sp>
        <p:nvSpPr>
          <p:cNvPr id="5" name="Footer Placeholder 4">
            <a:extLst>
              <a:ext uri="{FF2B5EF4-FFF2-40B4-BE49-F238E27FC236}">
                <a16:creationId xmlns:a16="http://schemas.microsoft.com/office/drawing/2014/main" id="{31EA50BA-1949-0454-368E-69848B95F956}"/>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E027F8B8-31F6-A3D5-A03C-1D51F8B45CFE}"/>
              </a:ext>
            </a:extLst>
          </p:cNvPr>
          <p:cNvSpPr>
            <a:spLocks noGrp="1"/>
          </p:cNvSpPr>
          <p:nvPr>
            <p:ph type="sldNum" sz="quarter" idx="12"/>
          </p:nvPr>
        </p:nvSpPr>
        <p:spPr/>
        <p:txBody>
          <a:bodyPr/>
          <a:lstStyle/>
          <a:p>
            <a:fld id="{6BA37C21-920C-8B41-99CB-C129F4B8E415}" type="slidenum">
              <a:t>‹#›</a:t>
            </a:fld>
            <a:endParaRPr lang="vi-VN"/>
          </a:p>
        </p:txBody>
      </p:sp>
    </p:spTree>
    <p:extLst>
      <p:ext uri="{BB962C8B-B14F-4D97-AF65-F5344CB8AC3E}">
        <p14:creationId xmlns:p14="http://schemas.microsoft.com/office/powerpoint/2010/main" val="94808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477C0-DA22-8925-B9D6-1384D840CBC7}"/>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A54DE315-39C1-F9EB-545D-B750F7E38DC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6D1A77D8-63B1-3969-8991-807E44A66F65}"/>
              </a:ext>
            </a:extLst>
          </p:cNvPr>
          <p:cNvSpPr>
            <a:spLocks noGrp="1"/>
          </p:cNvSpPr>
          <p:nvPr>
            <p:ph type="dt" sz="half" idx="10"/>
          </p:nvPr>
        </p:nvSpPr>
        <p:spPr/>
        <p:txBody>
          <a:bodyPr/>
          <a:lstStyle/>
          <a:p>
            <a:fld id="{A5F8BB25-BC29-624D-AB8D-344F9CA6A02B}" type="datetimeFigureOut">
              <a:t>15/4/25</a:t>
            </a:fld>
            <a:endParaRPr lang="vi-VN"/>
          </a:p>
        </p:txBody>
      </p:sp>
      <p:sp>
        <p:nvSpPr>
          <p:cNvPr id="5" name="Footer Placeholder 4">
            <a:extLst>
              <a:ext uri="{FF2B5EF4-FFF2-40B4-BE49-F238E27FC236}">
                <a16:creationId xmlns:a16="http://schemas.microsoft.com/office/drawing/2014/main" id="{1E403A0A-8389-188A-9D7E-AED4DC937655}"/>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C065E765-5133-7BFB-DFB4-BAE59FCB649F}"/>
              </a:ext>
            </a:extLst>
          </p:cNvPr>
          <p:cNvSpPr>
            <a:spLocks noGrp="1"/>
          </p:cNvSpPr>
          <p:nvPr>
            <p:ph type="sldNum" sz="quarter" idx="12"/>
          </p:nvPr>
        </p:nvSpPr>
        <p:spPr/>
        <p:txBody>
          <a:bodyPr/>
          <a:lstStyle/>
          <a:p>
            <a:fld id="{6BA37C21-920C-8B41-99CB-C129F4B8E415}" type="slidenum">
              <a:t>‹#›</a:t>
            </a:fld>
            <a:endParaRPr lang="vi-VN"/>
          </a:p>
        </p:txBody>
      </p:sp>
    </p:spTree>
    <p:extLst>
      <p:ext uri="{BB962C8B-B14F-4D97-AF65-F5344CB8AC3E}">
        <p14:creationId xmlns:p14="http://schemas.microsoft.com/office/powerpoint/2010/main" val="1499414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087F8E-0E02-8E8E-5BAC-0344C8FE0AB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125F5ED1-BC25-FDF8-7FBB-EE405620FD5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5C442975-831B-0F5B-2A3F-74BB40A99898}"/>
              </a:ext>
            </a:extLst>
          </p:cNvPr>
          <p:cNvSpPr>
            <a:spLocks noGrp="1"/>
          </p:cNvSpPr>
          <p:nvPr>
            <p:ph type="dt" sz="half" idx="10"/>
          </p:nvPr>
        </p:nvSpPr>
        <p:spPr/>
        <p:txBody>
          <a:bodyPr/>
          <a:lstStyle/>
          <a:p>
            <a:fld id="{A5F8BB25-BC29-624D-AB8D-344F9CA6A02B}" type="datetimeFigureOut">
              <a:t>15/4/25</a:t>
            </a:fld>
            <a:endParaRPr lang="vi-VN"/>
          </a:p>
        </p:txBody>
      </p:sp>
      <p:sp>
        <p:nvSpPr>
          <p:cNvPr id="5" name="Footer Placeholder 4">
            <a:extLst>
              <a:ext uri="{FF2B5EF4-FFF2-40B4-BE49-F238E27FC236}">
                <a16:creationId xmlns:a16="http://schemas.microsoft.com/office/drawing/2014/main" id="{E5C01433-ECC1-C596-6E9D-91356B067AD3}"/>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AC2E73C6-AAF0-206F-0A1C-59D76EC65538}"/>
              </a:ext>
            </a:extLst>
          </p:cNvPr>
          <p:cNvSpPr>
            <a:spLocks noGrp="1"/>
          </p:cNvSpPr>
          <p:nvPr>
            <p:ph type="sldNum" sz="quarter" idx="12"/>
          </p:nvPr>
        </p:nvSpPr>
        <p:spPr/>
        <p:txBody>
          <a:bodyPr/>
          <a:lstStyle/>
          <a:p>
            <a:fld id="{6BA37C21-920C-8B41-99CB-C129F4B8E415}" type="slidenum">
              <a:t>‹#›</a:t>
            </a:fld>
            <a:endParaRPr lang="vi-VN"/>
          </a:p>
        </p:txBody>
      </p:sp>
    </p:spTree>
    <p:extLst>
      <p:ext uri="{BB962C8B-B14F-4D97-AF65-F5344CB8AC3E}">
        <p14:creationId xmlns:p14="http://schemas.microsoft.com/office/powerpoint/2010/main" val="972709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4D32E-3E9A-AB1C-C84E-515FEF82319B}"/>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06620DA2-C21D-BDC1-8AA3-5384E802F0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C6B0BBA3-673D-1992-6BF1-9F92F6D90A89}"/>
              </a:ext>
            </a:extLst>
          </p:cNvPr>
          <p:cNvSpPr>
            <a:spLocks noGrp="1"/>
          </p:cNvSpPr>
          <p:nvPr>
            <p:ph type="dt" sz="half" idx="10"/>
          </p:nvPr>
        </p:nvSpPr>
        <p:spPr/>
        <p:txBody>
          <a:bodyPr/>
          <a:lstStyle/>
          <a:p>
            <a:fld id="{A5F8BB25-BC29-624D-AB8D-344F9CA6A02B}" type="datetimeFigureOut">
              <a:t>15/4/25</a:t>
            </a:fld>
            <a:endParaRPr lang="vi-VN"/>
          </a:p>
        </p:txBody>
      </p:sp>
      <p:sp>
        <p:nvSpPr>
          <p:cNvPr id="5" name="Footer Placeholder 4">
            <a:extLst>
              <a:ext uri="{FF2B5EF4-FFF2-40B4-BE49-F238E27FC236}">
                <a16:creationId xmlns:a16="http://schemas.microsoft.com/office/drawing/2014/main" id="{DB710DC1-7534-F7F4-FEC5-60C613F1CB45}"/>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8AB4C800-5AAB-F002-F049-06DD61B160B2}"/>
              </a:ext>
            </a:extLst>
          </p:cNvPr>
          <p:cNvSpPr>
            <a:spLocks noGrp="1"/>
          </p:cNvSpPr>
          <p:nvPr>
            <p:ph type="sldNum" sz="quarter" idx="12"/>
          </p:nvPr>
        </p:nvSpPr>
        <p:spPr/>
        <p:txBody>
          <a:bodyPr/>
          <a:lstStyle/>
          <a:p>
            <a:fld id="{6BA37C21-920C-8B41-99CB-C129F4B8E415}" type="slidenum">
              <a:t>‹#›</a:t>
            </a:fld>
            <a:endParaRPr lang="vi-VN"/>
          </a:p>
        </p:txBody>
      </p:sp>
    </p:spTree>
    <p:extLst>
      <p:ext uri="{BB962C8B-B14F-4D97-AF65-F5344CB8AC3E}">
        <p14:creationId xmlns:p14="http://schemas.microsoft.com/office/powerpoint/2010/main" val="3434165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5A71F-3D77-07F9-53E3-4115A50C373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D955A9F9-B29D-C626-84C0-12F638798F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9F3D787-CA25-89AD-FE80-CEFC85273344}"/>
              </a:ext>
            </a:extLst>
          </p:cNvPr>
          <p:cNvSpPr>
            <a:spLocks noGrp="1"/>
          </p:cNvSpPr>
          <p:nvPr>
            <p:ph type="dt" sz="half" idx="10"/>
          </p:nvPr>
        </p:nvSpPr>
        <p:spPr/>
        <p:txBody>
          <a:bodyPr/>
          <a:lstStyle/>
          <a:p>
            <a:fld id="{A5F8BB25-BC29-624D-AB8D-344F9CA6A02B}" type="datetimeFigureOut">
              <a:t>15/4/25</a:t>
            </a:fld>
            <a:endParaRPr lang="vi-VN"/>
          </a:p>
        </p:txBody>
      </p:sp>
      <p:sp>
        <p:nvSpPr>
          <p:cNvPr id="5" name="Footer Placeholder 4">
            <a:extLst>
              <a:ext uri="{FF2B5EF4-FFF2-40B4-BE49-F238E27FC236}">
                <a16:creationId xmlns:a16="http://schemas.microsoft.com/office/drawing/2014/main" id="{0D6E6B6D-81E9-D361-2E17-6BBE3E0AB3F1}"/>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ADB0F5CC-9FDA-D59B-E5C7-94415EEE864D}"/>
              </a:ext>
            </a:extLst>
          </p:cNvPr>
          <p:cNvSpPr>
            <a:spLocks noGrp="1"/>
          </p:cNvSpPr>
          <p:nvPr>
            <p:ph type="sldNum" sz="quarter" idx="12"/>
          </p:nvPr>
        </p:nvSpPr>
        <p:spPr/>
        <p:txBody>
          <a:bodyPr/>
          <a:lstStyle/>
          <a:p>
            <a:fld id="{6BA37C21-920C-8B41-99CB-C129F4B8E415}" type="slidenum">
              <a:t>‹#›</a:t>
            </a:fld>
            <a:endParaRPr lang="vi-VN"/>
          </a:p>
        </p:txBody>
      </p:sp>
    </p:spTree>
    <p:extLst>
      <p:ext uri="{BB962C8B-B14F-4D97-AF65-F5344CB8AC3E}">
        <p14:creationId xmlns:p14="http://schemas.microsoft.com/office/powerpoint/2010/main" val="3539478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782D1-E80B-C021-B7E3-0267C4F7CB20}"/>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64F46510-F0F5-CDF8-3576-D2DF7295813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1046C8F1-1475-41DB-0CDF-69F1D18782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737BCB52-B936-18F7-A711-3D9B44B70BCA}"/>
              </a:ext>
            </a:extLst>
          </p:cNvPr>
          <p:cNvSpPr>
            <a:spLocks noGrp="1"/>
          </p:cNvSpPr>
          <p:nvPr>
            <p:ph type="dt" sz="half" idx="10"/>
          </p:nvPr>
        </p:nvSpPr>
        <p:spPr/>
        <p:txBody>
          <a:bodyPr/>
          <a:lstStyle/>
          <a:p>
            <a:fld id="{A5F8BB25-BC29-624D-AB8D-344F9CA6A02B}" type="datetimeFigureOut">
              <a:t>15/4/25</a:t>
            </a:fld>
            <a:endParaRPr lang="vi-VN"/>
          </a:p>
        </p:txBody>
      </p:sp>
      <p:sp>
        <p:nvSpPr>
          <p:cNvPr id="6" name="Footer Placeholder 5">
            <a:extLst>
              <a:ext uri="{FF2B5EF4-FFF2-40B4-BE49-F238E27FC236}">
                <a16:creationId xmlns:a16="http://schemas.microsoft.com/office/drawing/2014/main" id="{1381FFC7-F78F-6EDC-CE32-4F0A1EB9910E}"/>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CA6AC462-4B29-BEBB-2F2B-BD50855E14EF}"/>
              </a:ext>
            </a:extLst>
          </p:cNvPr>
          <p:cNvSpPr>
            <a:spLocks noGrp="1"/>
          </p:cNvSpPr>
          <p:nvPr>
            <p:ph type="sldNum" sz="quarter" idx="12"/>
          </p:nvPr>
        </p:nvSpPr>
        <p:spPr/>
        <p:txBody>
          <a:bodyPr/>
          <a:lstStyle/>
          <a:p>
            <a:fld id="{6BA37C21-920C-8B41-99CB-C129F4B8E415}" type="slidenum">
              <a:t>‹#›</a:t>
            </a:fld>
            <a:endParaRPr lang="vi-VN"/>
          </a:p>
        </p:txBody>
      </p:sp>
    </p:spTree>
    <p:extLst>
      <p:ext uri="{BB962C8B-B14F-4D97-AF65-F5344CB8AC3E}">
        <p14:creationId xmlns:p14="http://schemas.microsoft.com/office/powerpoint/2010/main" val="868713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52DFD9-E84B-574E-235E-56756020ECEF}"/>
              </a:ext>
            </a:extLst>
          </p:cNvPr>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BE890A32-6915-6015-EEDE-41BBF4CBB6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EA0514-5EE3-5E76-3C86-FC1E9B152E7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634CB80B-9A2A-6267-5E52-2DC3C2FB78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4FCFE30-2EA9-79BA-D188-971F61E64F7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2B4FDA39-13A9-1266-B719-70B3C2BFE3E7}"/>
              </a:ext>
            </a:extLst>
          </p:cNvPr>
          <p:cNvSpPr>
            <a:spLocks noGrp="1"/>
          </p:cNvSpPr>
          <p:nvPr>
            <p:ph type="dt" sz="half" idx="10"/>
          </p:nvPr>
        </p:nvSpPr>
        <p:spPr/>
        <p:txBody>
          <a:bodyPr/>
          <a:lstStyle/>
          <a:p>
            <a:fld id="{A5F8BB25-BC29-624D-AB8D-344F9CA6A02B}" type="datetimeFigureOut">
              <a:t>15/4/25</a:t>
            </a:fld>
            <a:endParaRPr lang="vi-VN"/>
          </a:p>
        </p:txBody>
      </p:sp>
      <p:sp>
        <p:nvSpPr>
          <p:cNvPr id="8" name="Footer Placeholder 7">
            <a:extLst>
              <a:ext uri="{FF2B5EF4-FFF2-40B4-BE49-F238E27FC236}">
                <a16:creationId xmlns:a16="http://schemas.microsoft.com/office/drawing/2014/main" id="{8BBDB515-D779-9ABB-B6B9-B05CF36D1542}"/>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id="{7E89FA9D-1496-48F2-E83B-F0F5445AFA91}"/>
              </a:ext>
            </a:extLst>
          </p:cNvPr>
          <p:cNvSpPr>
            <a:spLocks noGrp="1"/>
          </p:cNvSpPr>
          <p:nvPr>
            <p:ph type="sldNum" sz="quarter" idx="12"/>
          </p:nvPr>
        </p:nvSpPr>
        <p:spPr/>
        <p:txBody>
          <a:bodyPr/>
          <a:lstStyle/>
          <a:p>
            <a:fld id="{6BA37C21-920C-8B41-99CB-C129F4B8E415}" type="slidenum">
              <a:t>‹#›</a:t>
            </a:fld>
            <a:endParaRPr lang="vi-VN"/>
          </a:p>
        </p:txBody>
      </p:sp>
    </p:spTree>
    <p:extLst>
      <p:ext uri="{BB962C8B-B14F-4D97-AF65-F5344CB8AC3E}">
        <p14:creationId xmlns:p14="http://schemas.microsoft.com/office/powerpoint/2010/main" val="2281664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CEF4B-7D46-0219-AAF4-A5FF6A209A78}"/>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46C2322E-8A0C-CAA1-5A00-FD67305666E5}"/>
              </a:ext>
            </a:extLst>
          </p:cNvPr>
          <p:cNvSpPr>
            <a:spLocks noGrp="1"/>
          </p:cNvSpPr>
          <p:nvPr>
            <p:ph type="dt" sz="half" idx="10"/>
          </p:nvPr>
        </p:nvSpPr>
        <p:spPr/>
        <p:txBody>
          <a:bodyPr/>
          <a:lstStyle/>
          <a:p>
            <a:fld id="{A5F8BB25-BC29-624D-AB8D-344F9CA6A02B}" type="datetimeFigureOut">
              <a:t>15/4/25</a:t>
            </a:fld>
            <a:endParaRPr lang="vi-VN"/>
          </a:p>
        </p:txBody>
      </p:sp>
      <p:sp>
        <p:nvSpPr>
          <p:cNvPr id="4" name="Footer Placeholder 3">
            <a:extLst>
              <a:ext uri="{FF2B5EF4-FFF2-40B4-BE49-F238E27FC236}">
                <a16:creationId xmlns:a16="http://schemas.microsoft.com/office/drawing/2014/main" id="{3EE0951F-7F89-3D50-C706-18E8324AC60C}"/>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id="{020E6657-AABF-5C5A-B436-30875B2AA73A}"/>
              </a:ext>
            </a:extLst>
          </p:cNvPr>
          <p:cNvSpPr>
            <a:spLocks noGrp="1"/>
          </p:cNvSpPr>
          <p:nvPr>
            <p:ph type="sldNum" sz="quarter" idx="12"/>
          </p:nvPr>
        </p:nvSpPr>
        <p:spPr/>
        <p:txBody>
          <a:bodyPr/>
          <a:lstStyle/>
          <a:p>
            <a:fld id="{6BA37C21-920C-8B41-99CB-C129F4B8E415}" type="slidenum">
              <a:t>‹#›</a:t>
            </a:fld>
            <a:endParaRPr lang="vi-VN"/>
          </a:p>
        </p:txBody>
      </p:sp>
    </p:spTree>
    <p:extLst>
      <p:ext uri="{BB962C8B-B14F-4D97-AF65-F5344CB8AC3E}">
        <p14:creationId xmlns:p14="http://schemas.microsoft.com/office/powerpoint/2010/main" val="2868141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C18E75E-1A83-4054-6B78-49A5356E4D91}"/>
              </a:ext>
            </a:extLst>
          </p:cNvPr>
          <p:cNvSpPr>
            <a:spLocks noGrp="1"/>
          </p:cNvSpPr>
          <p:nvPr>
            <p:ph type="dt" sz="half" idx="10"/>
          </p:nvPr>
        </p:nvSpPr>
        <p:spPr/>
        <p:txBody>
          <a:bodyPr/>
          <a:lstStyle/>
          <a:p>
            <a:fld id="{A5F8BB25-BC29-624D-AB8D-344F9CA6A02B}" type="datetimeFigureOut">
              <a:t>15/4/25</a:t>
            </a:fld>
            <a:endParaRPr lang="vi-VN"/>
          </a:p>
        </p:txBody>
      </p:sp>
      <p:sp>
        <p:nvSpPr>
          <p:cNvPr id="3" name="Footer Placeholder 2">
            <a:extLst>
              <a:ext uri="{FF2B5EF4-FFF2-40B4-BE49-F238E27FC236}">
                <a16:creationId xmlns:a16="http://schemas.microsoft.com/office/drawing/2014/main" id="{3BA7DBED-9D2D-9309-3A8C-E2C4C0F4210B}"/>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id="{75436C45-E47D-9600-B983-0D928C126407}"/>
              </a:ext>
            </a:extLst>
          </p:cNvPr>
          <p:cNvSpPr>
            <a:spLocks noGrp="1"/>
          </p:cNvSpPr>
          <p:nvPr>
            <p:ph type="sldNum" sz="quarter" idx="12"/>
          </p:nvPr>
        </p:nvSpPr>
        <p:spPr/>
        <p:txBody>
          <a:bodyPr/>
          <a:lstStyle/>
          <a:p>
            <a:fld id="{6BA37C21-920C-8B41-99CB-C129F4B8E415}" type="slidenum">
              <a:t>‹#›</a:t>
            </a:fld>
            <a:endParaRPr lang="vi-VN"/>
          </a:p>
        </p:txBody>
      </p:sp>
    </p:spTree>
    <p:extLst>
      <p:ext uri="{BB962C8B-B14F-4D97-AF65-F5344CB8AC3E}">
        <p14:creationId xmlns:p14="http://schemas.microsoft.com/office/powerpoint/2010/main" val="1701982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DE497-CFEC-02E5-C062-3B46D37EFF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17C8D2B3-C0E3-2005-56A3-5216955056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6BEB4881-D8F5-AFD1-A205-78661D2974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002C7B-9632-5C25-1796-79384F185298}"/>
              </a:ext>
            </a:extLst>
          </p:cNvPr>
          <p:cNvSpPr>
            <a:spLocks noGrp="1"/>
          </p:cNvSpPr>
          <p:nvPr>
            <p:ph type="dt" sz="half" idx="10"/>
          </p:nvPr>
        </p:nvSpPr>
        <p:spPr/>
        <p:txBody>
          <a:bodyPr/>
          <a:lstStyle/>
          <a:p>
            <a:fld id="{A5F8BB25-BC29-624D-AB8D-344F9CA6A02B}" type="datetimeFigureOut">
              <a:t>15/4/25</a:t>
            </a:fld>
            <a:endParaRPr lang="vi-VN"/>
          </a:p>
        </p:txBody>
      </p:sp>
      <p:sp>
        <p:nvSpPr>
          <p:cNvPr id="6" name="Footer Placeholder 5">
            <a:extLst>
              <a:ext uri="{FF2B5EF4-FFF2-40B4-BE49-F238E27FC236}">
                <a16:creationId xmlns:a16="http://schemas.microsoft.com/office/drawing/2014/main" id="{ECCDCA8D-A43D-1775-3DF1-C72A1FF625DF}"/>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4921C452-4BB5-DA44-8C59-9646FC48BD5A}"/>
              </a:ext>
            </a:extLst>
          </p:cNvPr>
          <p:cNvSpPr>
            <a:spLocks noGrp="1"/>
          </p:cNvSpPr>
          <p:nvPr>
            <p:ph type="sldNum" sz="quarter" idx="12"/>
          </p:nvPr>
        </p:nvSpPr>
        <p:spPr/>
        <p:txBody>
          <a:bodyPr/>
          <a:lstStyle/>
          <a:p>
            <a:fld id="{6BA37C21-920C-8B41-99CB-C129F4B8E415}" type="slidenum">
              <a:t>‹#›</a:t>
            </a:fld>
            <a:endParaRPr lang="vi-VN"/>
          </a:p>
        </p:txBody>
      </p:sp>
    </p:spTree>
    <p:extLst>
      <p:ext uri="{BB962C8B-B14F-4D97-AF65-F5344CB8AC3E}">
        <p14:creationId xmlns:p14="http://schemas.microsoft.com/office/powerpoint/2010/main" val="3872452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7395A-6E5F-A4F4-DDF1-527280054B9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D4C3BDD5-69AB-647C-EB05-663B3B8F5D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F0849F68-2F1E-2A7B-9223-A9133B6DC8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A1A63C-8656-6C34-DC37-4992B21B0DAD}"/>
              </a:ext>
            </a:extLst>
          </p:cNvPr>
          <p:cNvSpPr>
            <a:spLocks noGrp="1"/>
          </p:cNvSpPr>
          <p:nvPr>
            <p:ph type="dt" sz="half" idx="10"/>
          </p:nvPr>
        </p:nvSpPr>
        <p:spPr/>
        <p:txBody>
          <a:bodyPr/>
          <a:lstStyle/>
          <a:p>
            <a:fld id="{A5F8BB25-BC29-624D-AB8D-344F9CA6A02B}" type="datetimeFigureOut">
              <a:t>15/4/25</a:t>
            </a:fld>
            <a:endParaRPr lang="vi-VN"/>
          </a:p>
        </p:txBody>
      </p:sp>
      <p:sp>
        <p:nvSpPr>
          <p:cNvPr id="6" name="Footer Placeholder 5">
            <a:extLst>
              <a:ext uri="{FF2B5EF4-FFF2-40B4-BE49-F238E27FC236}">
                <a16:creationId xmlns:a16="http://schemas.microsoft.com/office/drawing/2014/main" id="{8F0211C8-7162-986E-C7C3-8F7B936DAB6F}"/>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BF7748F9-8741-7AE8-5355-E0BEA9263E06}"/>
              </a:ext>
            </a:extLst>
          </p:cNvPr>
          <p:cNvSpPr>
            <a:spLocks noGrp="1"/>
          </p:cNvSpPr>
          <p:nvPr>
            <p:ph type="sldNum" sz="quarter" idx="12"/>
          </p:nvPr>
        </p:nvSpPr>
        <p:spPr/>
        <p:txBody>
          <a:bodyPr/>
          <a:lstStyle/>
          <a:p>
            <a:fld id="{6BA37C21-920C-8B41-99CB-C129F4B8E415}" type="slidenum">
              <a:t>‹#›</a:t>
            </a:fld>
            <a:endParaRPr lang="vi-VN"/>
          </a:p>
        </p:txBody>
      </p:sp>
    </p:spTree>
    <p:extLst>
      <p:ext uri="{BB962C8B-B14F-4D97-AF65-F5344CB8AC3E}">
        <p14:creationId xmlns:p14="http://schemas.microsoft.com/office/powerpoint/2010/main" val="2024082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C9E3AC4-249D-EA53-FA1E-13B93EAD32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id="{97F0D2DD-8FD1-080B-E6A0-7B9244C190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47627B54-05D8-7C3D-D9FF-0DD6B52ED2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8BB25-BC29-624D-AB8D-344F9CA6A02B}" type="datetimeFigureOut">
              <a:t>15/4/25</a:t>
            </a:fld>
            <a:endParaRPr lang="vi-VN"/>
          </a:p>
        </p:txBody>
      </p:sp>
      <p:sp>
        <p:nvSpPr>
          <p:cNvPr id="5" name="Footer Placeholder 4">
            <a:extLst>
              <a:ext uri="{FF2B5EF4-FFF2-40B4-BE49-F238E27FC236}">
                <a16:creationId xmlns:a16="http://schemas.microsoft.com/office/drawing/2014/main" id="{0D4D34E5-BDF1-4F02-3662-DB72F081DC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a:extLst>
              <a:ext uri="{FF2B5EF4-FFF2-40B4-BE49-F238E27FC236}">
                <a16:creationId xmlns:a16="http://schemas.microsoft.com/office/drawing/2014/main" id="{6F54B3A1-AED5-7B4D-CE14-9E6DE2458C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A37C21-920C-8B41-99CB-C129F4B8E415}" type="slidenum">
              <a:t>‹#›</a:t>
            </a:fld>
            <a:endParaRPr lang="vi-VN"/>
          </a:p>
        </p:txBody>
      </p:sp>
    </p:spTree>
    <p:extLst>
      <p:ext uri="{BB962C8B-B14F-4D97-AF65-F5344CB8AC3E}">
        <p14:creationId xmlns:p14="http://schemas.microsoft.com/office/powerpoint/2010/main" val="2842200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hyperlink" Target="https://vnpt.com.vn/" TargetMode="External"/><Relationship Id="rId11" Type="http://schemas.openxmlformats.org/officeDocument/2006/relationships/image" Target="../media/image3.jpg"/><Relationship Id="rId5" Type="http://schemas.openxmlformats.org/officeDocument/2006/relationships/hyperlink" Target="https://www.bikentechno.co.jp/" TargetMode="External"/><Relationship Id="rId10"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3.jpg"/><Relationship Id="rId5" Type="http://schemas.openxmlformats.org/officeDocument/2006/relationships/image" Target="../media/image12.png"/><Relationship Id="rId4" Type="http://schemas.openxmlformats.org/officeDocument/2006/relationships/image" Target="../media/image15.svg"/></Relationships>
</file>

<file path=ppt/slides/_rels/slide4.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4.jpeg"/><Relationship Id="rId3" Type="http://schemas.openxmlformats.org/officeDocument/2006/relationships/image" Target="../media/image3.jpg"/><Relationship Id="rId7" Type="http://schemas.openxmlformats.org/officeDocument/2006/relationships/image" Target="../media/image18.jpeg"/><Relationship Id="rId12" Type="http://schemas.openxmlformats.org/officeDocument/2006/relationships/image" Target="../media/image23.jpe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2.png"/><Relationship Id="rId9" Type="http://schemas.openxmlformats.org/officeDocument/2006/relationships/image" Target="../media/image20.jpeg"/><Relationship Id="rId14" Type="http://schemas.openxmlformats.org/officeDocument/2006/relationships/image" Target="../media/image25.jpeg"/></Relationships>
</file>

<file path=ppt/slides/_rels/slide5.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6.png"/><Relationship Id="rId7" Type="http://schemas.openxmlformats.org/officeDocument/2006/relationships/image" Target="../media/image28.jpe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27.jpeg"/><Relationship Id="rId5" Type="http://schemas.openxmlformats.org/officeDocument/2006/relationships/image" Target="../media/image12.png"/><Relationship Id="rId10" Type="http://schemas.openxmlformats.org/officeDocument/2006/relationships/image" Target="../media/image31.jpeg"/><Relationship Id="rId4" Type="http://schemas.openxmlformats.org/officeDocument/2006/relationships/image" Target="../media/image3.jpg"/><Relationship Id="rId9" Type="http://schemas.openxmlformats.org/officeDocument/2006/relationships/image" Target="../media/image30.jpeg"/></Relationships>
</file>

<file path=ppt/slides/_rels/slide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jpg"/><Relationship Id="rId4" Type="http://schemas.openxmlformats.org/officeDocument/2006/relationships/image" Target="../media/image33.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1370F7-FEAF-0D24-DA94-3E09CBA9E4A6}"/>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C6091DB-836C-A30F-19DB-7A1C3A227D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94"/>
          </a:xfrm>
          <a:prstGeom prst="rect">
            <a:avLst/>
          </a:prstGeom>
        </p:spPr>
      </p:pic>
      <p:sp>
        <p:nvSpPr>
          <p:cNvPr id="6" name="Freeform: Shape 6">
            <a:extLst>
              <a:ext uri="{FF2B5EF4-FFF2-40B4-BE49-F238E27FC236}">
                <a16:creationId xmlns:a16="http://schemas.microsoft.com/office/drawing/2014/main" id="{77FA7602-7C18-E15B-3713-F0C113E49C63}"/>
              </a:ext>
            </a:extLst>
          </p:cNvPr>
          <p:cNvSpPr/>
          <p:nvPr/>
        </p:nvSpPr>
        <p:spPr>
          <a:xfrm>
            <a:off x="1396315" y="2894649"/>
            <a:ext cx="1786927" cy="259967"/>
          </a:xfrm>
          <a:custGeom>
            <a:avLst/>
            <a:gdLst>
              <a:gd name="connsiteX0" fmla="*/ 0 w 1786926"/>
              <a:gd name="connsiteY0" fmla="*/ 0 h 259967"/>
              <a:gd name="connsiteX1" fmla="*/ 1786927 w 1786926"/>
              <a:gd name="connsiteY1" fmla="*/ 0 h 259967"/>
              <a:gd name="connsiteX2" fmla="*/ 1786927 w 1786926"/>
              <a:gd name="connsiteY2" fmla="*/ 259967 h 259967"/>
              <a:gd name="connsiteX3" fmla="*/ 0 w 1786926"/>
              <a:gd name="connsiteY3" fmla="*/ 259967 h 259967"/>
            </a:gdLst>
            <a:ahLst/>
            <a:cxnLst>
              <a:cxn ang="0">
                <a:pos x="connsiteX0" y="connsiteY0"/>
              </a:cxn>
              <a:cxn ang="0">
                <a:pos x="connsiteX1" y="connsiteY1"/>
              </a:cxn>
              <a:cxn ang="0">
                <a:pos x="connsiteX2" y="connsiteY2"/>
              </a:cxn>
              <a:cxn ang="0">
                <a:pos x="connsiteX3" y="connsiteY3"/>
              </a:cxn>
            </a:cxnLst>
            <a:rect l="l" t="t" r="r" b="b"/>
            <a:pathLst>
              <a:path w="1786926" h="259967">
                <a:moveTo>
                  <a:pt x="0" y="0"/>
                </a:moveTo>
                <a:lnTo>
                  <a:pt x="1786927" y="0"/>
                </a:lnTo>
                <a:lnTo>
                  <a:pt x="1786927" y="259967"/>
                </a:lnTo>
                <a:lnTo>
                  <a:pt x="0" y="259967"/>
                </a:lnTo>
                <a:close/>
              </a:path>
            </a:pathLst>
          </a:custGeom>
          <a:no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8" name="Freeform: Shape 16">
            <a:extLst>
              <a:ext uri="{FF2B5EF4-FFF2-40B4-BE49-F238E27FC236}">
                <a16:creationId xmlns:a16="http://schemas.microsoft.com/office/drawing/2014/main" id="{0B89CE46-175A-28EA-88C8-5E6A1A698A53}"/>
              </a:ext>
            </a:extLst>
          </p:cNvPr>
          <p:cNvSpPr/>
          <p:nvPr/>
        </p:nvSpPr>
        <p:spPr>
          <a:xfrm>
            <a:off x="1789790" y="3784787"/>
            <a:ext cx="3556567" cy="617804"/>
          </a:xfrm>
          <a:custGeom>
            <a:avLst/>
            <a:gdLst>
              <a:gd name="connsiteX0" fmla="*/ 0 w 3556566"/>
              <a:gd name="connsiteY0" fmla="*/ 0 h 617804"/>
              <a:gd name="connsiteX1" fmla="*/ 3556567 w 3556566"/>
              <a:gd name="connsiteY1" fmla="*/ 0 h 617804"/>
              <a:gd name="connsiteX2" fmla="*/ 3556567 w 3556566"/>
              <a:gd name="connsiteY2" fmla="*/ 617805 h 617804"/>
              <a:gd name="connsiteX3" fmla="*/ 0 w 3556566"/>
              <a:gd name="connsiteY3" fmla="*/ 617805 h 617804"/>
            </a:gdLst>
            <a:ahLst/>
            <a:cxnLst>
              <a:cxn ang="0">
                <a:pos x="connsiteX0" y="connsiteY0"/>
              </a:cxn>
              <a:cxn ang="0">
                <a:pos x="connsiteX1" y="connsiteY1"/>
              </a:cxn>
              <a:cxn ang="0">
                <a:pos x="connsiteX2" y="connsiteY2"/>
              </a:cxn>
              <a:cxn ang="0">
                <a:pos x="connsiteX3" y="connsiteY3"/>
              </a:cxn>
            </a:cxnLst>
            <a:rect l="l" t="t" r="r" b="b"/>
            <a:pathLst>
              <a:path w="3556566" h="617804">
                <a:moveTo>
                  <a:pt x="0" y="0"/>
                </a:moveTo>
                <a:lnTo>
                  <a:pt x="3556567" y="0"/>
                </a:lnTo>
                <a:lnTo>
                  <a:pt x="3556567" y="617805"/>
                </a:lnTo>
                <a:lnTo>
                  <a:pt x="0" y="617805"/>
                </a:lnTo>
                <a:close/>
              </a:path>
            </a:pathLst>
          </a:custGeom>
          <a:no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10" name="Freeform: Shape 20">
            <a:extLst>
              <a:ext uri="{FF2B5EF4-FFF2-40B4-BE49-F238E27FC236}">
                <a16:creationId xmlns:a16="http://schemas.microsoft.com/office/drawing/2014/main" id="{0C41ADE2-3115-F920-AEBE-F7A3E59E5B7D}"/>
              </a:ext>
            </a:extLst>
          </p:cNvPr>
          <p:cNvSpPr/>
          <p:nvPr/>
        </p:nvSpPr>
        <p:spPr>
          <a:xfrm>
            <a:off x="1789791" y="4566418"/>
            <a:ext cx="3389682" cy="332040"/>
          </a:xfrm>
          <a:custGeom>
            <a:avLst/>
            <a:gdLst>
              <a:gd name="connsiteX0" fmla="*/ 0 w 3389681"/>
              <a:gd name="connsiteY0" fmla="*/ 0 h 332040"/>
              <a:gd name="connsiteX1" fmla="*/ 3389682 w 3389681"/>
              <a:gd name="connsiteY1" fmla="*/ 0 h 332040"/>
              <a:gd name="connsiteX2" fmla="*/ 3389682 w 3389681"/>
              <a:gd name="connsiteY2" fmla="*/ 332040 h 332040"/>
              <a:gd name="connsiteX3" fmla="*/ 0 w 3389681"/>
              <a:gd name="connsiteY3" fmla="*/ 332040 h 332040"/>
            </a:gdLst>
            <a:ahLst/>
            <a:cxnLst>
              <a:cxn ang="0">
                <a:pos x="connsiteX0" y="connsiteY0"/>
              </a:cxn>
              <a:cxn ang="0">
                <a:pos x="connsiteX1" y="connsiteY1"/>
              </a:cxn>
              <a:cxn ang="0">
                <a:pos x="connsiteX2" y="connsiteY2"/>
              </a:cxn>
              <a:cxn ang="0">
                <a:pos x="connsiteX3" y="connsiteY3"/>
              </a:cxn>
            </a:cxnLst>
            <a:rect l="l" t="t" r="r" b="b"/>
            <a:pathLst>
              <a:path w="3389681" h="332040">
                <a:moveTo>
                  <a:pt x="0" y="0"/>
                </a:moveTo>
                <a:lnTo>
                  <a:pt x="3389682" y="0"/>
                </a:lnTo>
                <a:lnTo>
                  <a:pt x="3389682" y="332040"/>
                </a:lnTo>
                <a:lnTo>
                  <a:pt x="0" y="332040"/>
                </a:lnTo>
                <a:close/>
              </a:path>
            </a:pathLst>
          </a:custGeom>
          <a:no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13" name="Freeform: Shape 23">
            <a:extLst>
              <a:ext uri="{FF2B5EF4-FFF2-40B4-BE49-F238E27FC236}">
                <a16:creationId xmlns:a16="http://schemas.microsoft.com/office/drawing/2014/main" id="{2099B6CA-1499-F819-F11F-53770C0936FB}"/>
              </a:ext>
            </a:extLst>
          </p:cNvPr>
          <p:cNvSpPr/>
          <p:nvPr/>
        </p:nvSpPr>
        <p:spPr>
          <a:xfrm>
            <a:off x="1755777" y="5093933"/>
            <a:ext cx="2691826" cy="181379"/>
          </a:xfrm>
          <a:custGeom>
            <a:avLst/>
            <a:gdLst>
              <a:gd name="connsiteX0" fmla="*/ 0 w 2691825"/>
              <a:gd name="connsiteY0" fmla="*/ 0 h 181378"/>
              <a:gd name="connsiteX1" fmla="*/ 2691826 w 2691825"/>
              <a:gd name="connsiteY1" fmla="*/ 0 h 181378"/>
              <a:gd name="connsiteX2" fmla="*/ 2691826 w 2691825"/>
              <a:gd name="connsiteY2" fmla="*/ 181379 h 181378"/>
              <a:gd name="connsiteX3" fmla="*/ 0 w 2691825"/>
              <a:gd name="connsiteY3" fmla="*/ 181379 h 181378"/>
            </a:gdLst>
            <a:ahLst/>
            <a:cxnLst>
              <a:cxn ang="0">
                <a:pos x="connsiteX0" y="connsiteY0"/>
              </a:cxn>
              <a:cxn ang="0">
                <a:pos x="connsiteX1" y="connsiteY1"/>
              </a:cxn>
              <a:cxn ang="0">
                <a:pos x="connsiteX2" y="connsiteY2"/>
              </a:cxn>
              <a:cxn ang="0">
                <a:pos x="connsiteX3" y="connsiteY3"/>
              </a:cxn>
            </a:cxnLst>
            <a:rect l="l" t="t" r="r" b="b"/>
            <a:pathLst>
              <a:path w="2691825" h="181378">
                <a:moveTo>
                  <a:pt x="0" y="0"/>
                </a:moveTo>
                <a:lnTo>
                  <a:pt x="2691826" y="0"/>
                </a:lnTo>
                <a:lnTo>
                  <a:pt x="2691826" y="181379"/>
                </a:lnTo>
                <a:lnTo>
                  <a:pt x="0" y="181379"/>
                </a:lnTo>
                <a:close/>
              </a:path>
            </a:pathLst>
          </a:custGeom>
          <a:no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23" name="Freeform: Shape 33">
            <a:extLst>
              <a:ext uri="{FF2B5EF4-FFF2-40B4-BE49-F238E27FC236}">
                <a16:creationId xmlns:a16="http://schemas.microsoft.com/office/drawing/2014/main" id="{A3A8C887-7306-3492-BF0E-82740667C1E7}"/>
              </a:ext>
            </a:extLst>
          </p:cNvPr>
          <p:cNvSpPr/>
          <p:nvPr/>
        </p:nvSpPr>
        <p:spPr>
          <a:xfrm>
            <a:off x="1789790" y="3393706"/>
            <a:ext cx="3687148" cy="207309"/>
          </a:xfrm>
          <a:custGeom>
            <a:avLst/>
            <a:gdLst>
              <a:gd name="connsiteX0" fmla="*/ 0 w 3687148"/>
              <a:gd name="connsiteY0" fmla="*/ 0 h 207309"/>
              <a:gd name="connsiteX1" fmla="*/ 3687149 w 3687148"/>
              <a:gd name="connsiteY1" fmla="*/ 0 h 207309"/>
              <a:gd name="connsiteX2" fmla="*/ 3687149 w 3687148"/>
              <a:gd name="connsiteY2" fmla="*/ 207309 h 207309"/>
              <a:gd name="connsiteX3" fmla="*/ 0 w 3687148"/>
              <a:gd name="connsiteY3" fmla="*/ 207309 h 207309"/>
            </a:gdLst>
            <a:ahLst/>
            <a:cxnLst>
              <a:cxn ang="0">
                <a:pos x="connsiteX0" y="connsiteY0"/>
              </a:cxn>
              <a:cxn ang="0">
                <a:pos x="connsiteX1" y="connsiteY1"/>
              </a:cxn>
              <a:cxn ang="0">
                <a:pos x="connsiteX2" y="connsiteY2"/>
              </a:cxn>
              <a:cxn ang="0">
                <a:pos x="connsiteX3" y="connsiteY3"/>
              </a:cxn>
            </a:cxnLst>
            <a:rect l="l" t="t" r="r" b="b"/>
            <a:pathLst>
              <a:path w="3687148" h="207309">
                <a:moveTo>
                  <a:pt x="0" y="0"/>
                </a:moveTo>
                <a:lnTo>
                  <a:pt x="3687149" y="0"/>
                </a:lnTo>
                <a:lnTo>
                  <a:pt x="3687149" y="207309"/>
                </a:lnTo>
                <a:lnTo>
                  <a:pt x="0" y="207309"/>
                </a:lnTo>
                <a:close/>
              </a:path>
            </a:pathLst>
          </a:custGeom>
          <a:no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pic>
        <p:nvPicPr>
          <p:cNvPr id="27" name="Picture 26">
            <a:extLst>
              <a:ext uri="{FF2B5EF4-FFF2-40B4-BE49-F238E27FC236}">
                <a16:creationId xmlns:a16="http://schemas.microsoft.com/office/drawing/2014/main" id="{4A6CB00D-D217-EC40-E809-9F502E394D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84153" y="2757507"/>
            <a:ext cx="1199283" cy="671493"/>
          </a:xfrm>
          <a:prstGeom prst="rect">
            <a:avLst/>
          </a:prstGeom>
        </p:spPr>
      </p:pic>
      <p:pic>
        <p:nvPicPr>
          <p:cNvPr id="32" name="Picture 31">
            <a:extLst>
              <a:ext uri="{FF2B5EF4-FFF2-40B4-BE49-F238E27FC236}">
                <a16:creationId xmlns:a16="http://schemas.microsoft.com/office/drawing/2014/main" id="{1CBE7FBD-3BAB-FC09-2306-1D6F6C9A2F1A}"/>
              </a:ext>
            </a:extLst>
          </p:cNvPr>
          <p:cNvPicPr>
            <a:picLocks noChangeAspect="1"/>
          </p:cNvPicPr>
          <p:nvPr/>
        </p:nvPicPr>
        <p:blipFill>
          <a:blip r:embed="rId4"/>
          <a:stretch>
            <a:fillRect/>
          </a:stretch>
        </p:blipFill>
        <p:spPr>
          <a:xfrm>
            <a:off x="0" y="6782904"/>
            <a:ext cx="12192000" cy="75096"/>
          </a:xfrm>
          <a:prstGeom prst="rect">
            <a:avLst/>
          </a:prstGeom>
        </p:spPr>
      </p:pic>
      <p:sp>
        <p:nvSpPr>
          <p:cNvPr id="3" name="TextBox 24">
            <a:extLst>
              <a:ext uri="{FF2B5EF4-FFF2-40B4-BE49-F238E27FC236}">
                <a16:creationId xmlns:a16="http://schemas.microsoft.com/office/drawing/2014/main" id="{8D9D3B8B-6201-6036-C04D-E4C0A4299645}"/>
              </a:ext>
            </a:extLst>
          </p:cNvPr>
          <p:cNvSpPr txBox="1"/>
          <p:nvPr/>
        </p:nvSpPr>
        <p:spPr>
          <a:xfrm>
            <a:off x="-384550" y="3439181"/>
            <a:ext cx="7536687" cy="1241943"/>
          </a:xfrm>
          <a:prstGeom prst="rect">
            <a:avLst/>
          </a:prstGeom>
        </p:spPr>
        <p:txBody>
          <a:bodyPr wrap="square" lIns="0" tIns="0" rIns="0" bIns="0" rtlCol="0" anchor="t">
            <a:spAutoFit/>
          </a:bodyPr>
          <a:lstStyle/>
          <a:p>
            <a:pPr algn="ctr">
              <a:lnSpc>
                <a:spcPts val="11686"/>
              </a:lnSpc>
            </a:pPr>
            <a:r>
              <a:rPr lang="en-US" sz="4000" b="1">
                <a:solidFill>
                  <a:schemeClr val="accent1">
                    <a:lumMod val="75000"/>
                  </a:schemeClr>
                </a:solidFill>
                <a:latin typeface="Cambria" panose="02040503050406030204" pitchFamily="18" charset="0"/>
                <a:ea typeface="Playfair Display SC"/>
                <a:cs typeface="Playfair Display SC"/>
                <a:sym typeface="Playfair Display SC"/>
              </a:rPr>
              <a:t>HỒ SƠ NĂNG LỰC</a:t>
            </a:r>
          </a:p>
        </p:txBody>
      </p:sp>
    </p:spTree>
    <p:extLst>
      <p:ext uri="{BB962C8B-B14F-4D97-AF65-F5344CB8AC3E}">
        <p14:creationId xmlns:p14="http://schemas.microsoft.com/office/powerpoint/2010/main" val="1194220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921625E0-4CB1-2348-A7EB-F17669FD7DA4}"/>
              </a:ext>
            </a:extLst>
          </p:cNvPr>
          <p:cNvGrpSpPr/>
          <p:nvPr/>
        </p:nvGrpSpPr>
        <p:grpSpPr>
          <a:xfrm>
            <a:off x="2389997" y="1079863"/>
            <a:ext cx="9802002" cy="5268686"/>
            <a:chOff x="2389997" y="1079863"/>
            <a:chExt cx="9802002" cy="5268686"/>
          </a:xfrm>
        </p:grpSpPr>
        <p:pic>
          <p:nvPicPr>
            <p:cNvPr id="6" name="Picture 5" descr="A picture containing map&#10;&#10;Description automatically generated">
              <a:extLst>
                <a:ext uri="{FF2B5EF4-FFF2-40B4-BE49-F238E27FC236}">
                  <a16:creationId xmlns:a16="http://schemas.microsoft.com/office/drawing/2014/main" id="{C1CC1182-1AA1-21D0-DE58-BCACDEF9A7B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509" t="6677" r="57684" b="9720"/>
            <a:stretch/>
          </p:blipFill>
          <p:spPr>
            <a:xfrm>
              <a:off x="2389997" y="1079864"/>
              <a:ext cx="3339397" cy="5268685"/>
            </a:xfrm>
            <a:prstGeom prst="rect">
              <a:avLst/>
            </a:prstGeom>
          </p:spPr>
        </p:pic>
        <p:pic>
          <p:nvPicPr>
            <p:cNvPr id="35" name="Picture 34" descr="A picture containing map&#10;&#10;Description automatically generated">
              <a:extLst>
                <a:ext uri="{FF2B5EF4-FFF2-40B4-BE49-F238E27FC236}">
                  <a16:creationId xmlns:a16="http://schemas.microsoft.com/office/drawing/2014/main" id="{759AB6E7-736A-E04C-8E4E-1B396B0072E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1989" t="6677" r="-1" b="9720"/>
            <a:stretch/>
          </p:blipFill>
          <p:spPr>
            <a:xfrm>
              <a:off x="9053632" y="1079863"/>
              <a:ext cx="3138367" cy="5268685"/>
            </a:xfrm>
            <a:prstGeom prst="rect">
              <a:avLst/>
            </a:prstGeom>
          </p:spPr>
        </p:pic>
      </p:grpSp>
      <p:pic>
        <p:nvPicPr>
          <p:cNvPr id="4" name="Picture 3">
            <a:extLst>
              <a:ext uri="{FF2B5EF4-FFF2-40B4-BE49-F238E27FC236}">
                <a16:creationId xmlns:a16="http://schemas.microsoft.com/office/drawing/2014/main" id="{2A7C6FA8-2C18-05D1-E482-222B3B1EDC4F}"/>
              </a:ext>
            </a:extLst>
          </p:cNvPr>
          <p:cNvPicPr>
            <a:picLocks noChangeAspect="1"/>
          </p:cNvPicPr>
          <p:nvPr/>
        </p:nvPicPr>
        <p:blipFill>
          <a:blip r:embed="rId4"/>
          <a:stretch>
            <a:fillRect/>
          </a:stretch>
        </p:blipFill>
        <p:spPr>
          <a:xfrm>
            <a:off x="0" y="0"/>
            <a:ext cx="12192000" cy="6863046"/>
          </a:xfrm>
          <a:prstGeom prst="rect">
            <a:avLst/>
          </a:prstGeom>
        </p:spPr>
      </p:pic>
      <p:sp>
        <p:nvSpPr>
          <p:cNvPr id="25" name="Title 4">
            <a:extLst>
              <a:ext uri="{FF2B5EF4-FFF2-40B4-BE49-F238E27FC236}">
                <a16:creationId xmlns:a16="http://schemas.microsoft.com/office/drawing/2014/main" id="{05E1995D-EBCA-1636-6C31-A6ECFF945E93}"/>
              </a:ext>
            </a:extLst>
          </p:cNvPr>
          <p:cNvSpPr txBox="1">
            <a:spLocks/>
          </p:cNvSpPr>
          <p:nvPr/>
        </p:nvSpPr>
        <p:spPr>
          <a:xfrm>
            <a:off x="439187" y="647074"/>
            <a:ext cx="4177235" cy="33258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377">
              <a:defRPr/>
            </a:pPr>
            <a:r>
              <a:rPr lang="en-US" sz="2100" b="1">
                <a:solidFill>
                  <a:srgbClr val="1A558B"/>
                </a:solidFill>
                <a:latin typeface="Cambria" panose="02040503050406030204" pitchFamily="18" charset="0"/>
                <a:ea typeface="Cambria" panose="02040503050406030204" pitchFamily="18" charset="0"/>
                <a:cs typeface="Calibri" panose="020F0502020204030204" pitchFamily="34" charset="0"/>
              </a:rPr>
              <a:t>GIỚI THIỆU CHUNG</a:t>
            </a:r>
          </a:p>
        </p:txBody>
      </p:sp>
      <p:sp>
        <p:nvSpPr>
          <p:cNvPr id="37" name="TextBox 36">
            <a:extLst>
              <a:ext uri="{FF2B5EF4-FFF2-40B4-BE49-F238E27FC236}">
                <a16:creationId xmlns:a16="http://schemas.microsoft.com/office/drawing/2014/main" id="{07F1CF7B-04AC-4F92-9E2D-5DCAD55AB26C}"/>
              </a:ext>
            </a:extLst>
          </p:cNvPr>
          <p:cNvSpPr txBox="1"/>
          <p:nvPr/>
        </p:nvSpPr>
        <p:spPr>
          <a:xfrm>
            <a:off x="2167642" y="4328091"/>
            <a:ext cx="2913810" cy="1338828"/>
          </a:xfrm>
          <a:prstGeom prst="rect">
            <a:avLst/>
          </a:prstGeom>
          <a:noFill/>
        </p:spPr>
        <p:txBody>
          <a:bodyPr wrap="square" rtlCol="0">
            <a:spAutoFit/>
          </a:bodyPr>
          <a:lstStyle/>
          <a:p>
            <a:pPr algn="just">
              <a:lnSpc>
                <a:spcPct val="150000"/>
              </a:lnSpc>
            </a:pPr>
            <a:r>
              <a:rPr lang="en-US" sz="900" b="1" dirty="0" err="1">
                <a:latin typeface="Cambria" panose="02040503050406030204" pitchFamily="18" charset="0"/>
                <a:ea typeface="Cambria" panose="02040503050406030204" pitchFamily="18" charset="0"/>
                <a:cs typeface="Calibri" panose="020F0502020204030204" pitchFamily="34" charset="0"/>
              </a:rPr>
              <a:t>Biken</a:t>
            </a:r>
            <a:r>
              <a:rPr lang="en-US" sz="900" b="1" dirty="0">
                <a:latin typeface="Cambria" panose="02040503050406030204" pitchFamily="18" charset="0"/>
                <a:ea typeface="Cambria" panose="02040503050406030204" pitchFamily="18" charset="0"/>
                <a:cs typeface="Calibri" panose="020F0502020204030204" pitchFamily="34" charset="0"/>
              </a:rPr>
              <a:t> Techno Corporation </a:t>
            </a:r>
            <a:r>
              <a:rPr lang="en-US" sz="900" dirty="0">
                <a:latin typeface="Cambria" panose="02040503050406030204" pitchFamily="18" charset="0"/>
                <a:ea typeface="Cambria" panose="02040503050406030204" pitchFamily="18" charset="0"/>
                <a:cs typeface="Calibri" panose="020F0502020204030204" pitchFamily="34" charset="0"/>
              </a:rPr>
              <a:t>– a building maintenance company based in Japan</a:t>
            </a:r>
            <a:endParaRPr lang="en-US" sz="900" b="1" i="1" dirty="0">
              <a:latin typeface="Cambria" panose="02040503050406030204" pitchFamily="18" charset="0"/>
              <a:ea typeface="Cambria" panose="02040503050406030204" pitchFamily="18" charset="0"/>
              <a:cs typeface="Calibri" panose="020F0502020204030204" pitchFamily="34" charset="0"/>
            </a:endParaRPr>
          </a:p>
          <a:p>
            <a:pPr algn="just">
              <a:lnSpc>
                <a:spcPct val="150000"/>
              </a:lnSpc>
            </a:pPr>
            <a:r>
              <a:rPr lang="en-US" sz="900" b="1" i="1" dirty="0" err="1">
                <a:latin typeface="Cambria" panose="02040503050406030204" pitchFamily="18" charset="0"/>
                <a:ea typeface="Cambria" panose="02040503050406030204" pitchFamily="18" charset="0"/>
                <a:cs typeface="Calibri" panose="020F0502020204030204" pitchFamily="34" charset="0"/>
              </a:rPr>
              <a:t>Biken</a:t>
            </a:r>
            <a:r>
              <a:rPr lang="en-US" sz="900" b="1" i="1" dirty="0">
                <a:latin typeface="Cambria" panose="02040503050406030204" pitchFamily="18" charset="0"/>
                <a:ea typeface="Cambria" panose="02040503050406030204" pitchFamily="18" charset="0"/>
                <a:cs typeface="Calibri" panose="020F0502020204030204" pitchFamily="34" charset="0"/>
              </a:rPr>
              <a:t> Techno Corporation </a:t>
            </a:r>
            <a:r>
              <a:rPr lang="en-US" sz="900" b="1" i="1" dirty="0" err="1">
                <a:latin typeface="Cambria" panose="02040503050406030204" pitchFamily="18" charset="0"/>
                <a:ea typeface="Cambria" panose="02040503050406030204" pitchFamily="18" charset="0"/>
                <a:cs typeface="Calibri" panose="020F0502020204030204" pitchFamily="34" charset="0"/>
              </a:rPr>
              <a:t>Nhật</a:t>
            </a:r>
            <a:r>
              <a:rPr lang="en-US" sz="900" b="1" i="1" dirty="0">
                <a:latin typeface="Cambria" panose="02040503050406030204" pitchFamily="18" charset="0"/>
                <a:ea typeface="Cambria" panose="02040503050406030204" pitchFamily="18" charset="0"/>
                <a:cs typeface="Calibri" panose="020F0502020204030204" pitchFamily="34" charset="0"/>
              </a:rPr>
              <a:t> </a:t>
            </a:r>
            <a:r>
              <a:rPr lang="en-US" sz="900" b="1" i="1" dirty="0" err="1">
                <a:latin typeface="Cambria" panose="02040503050406030204" pitchFamily="18" charset="0"/>
                <a:ea typeface="Cambria" panose="02040503050406030204" pitchFamily="18" charset="0"/>
                <a:cs typeface="Calibri" panose="020F0502020204030204" pitchFamily="34" charset="0"/>
              </a:rPr>
              <a:t>Bản</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Công</a:t>
            </a:r>
            <a:r>
              <a:rPr lang="en-US" sz="900" i="1" dirty="0">
                <a:latin typeface="Cambria" panose="02040503050406030204" pitchFamily="18" charset="0"/>
                <a:ea typeface="Cambria" panose="02040503050406030204" pitchFamily="18" charset="0"/>
                <a:cs typeface="Calibri" panose="020F0502020204030204" pitchFamily="34" charset="0"/>
              </a:rPr>
              <a:t> ty </a:t>
            </a:r>
            <a:r>
              <a:rPr lang="en-US" sz="900" i="1" dirty="0" err="1">
                <a:latin typeface="Cambria" panose="02040503050406030204" pitchFamily="18" charset="0"/>
                <a:ea typeface="Cambria" panose="02040503050406030204" pitchFamily="18" charset="0"/>
                <a:cs typeface="Calibri" panose="020F0502020204030204" pitchFamily="34" charset="0"/>
              </a:rPr>
              <a:t>chuyên</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cung</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cấp</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giải</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pháp</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quản</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lý</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hệ</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thống</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kỹ</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thuật</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quản</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lý</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bất</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động</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sản</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và</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bảo</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trì</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tòa</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nhà</a:t>
            </a:r>
            <a:r>
              <a:rPr lang="en-US" sz="900" i="1" dirty="0">
                <a:latin typeface="Cambria" panose="02040503050406030204" pitchFamily="18" charset="0"/>
                <a:ea typeface="Cambria" panose="02040503050406030204" pitchFamily="18" charset="0"/>
                <a:cs typeface="Calibri" panose="020F0502020204030204" pitchFamily="34" charset="0"/>
              </a:rPr>
              <a:t>.</a:t>
            </a:r>
          </a:p>
          <a:p>
            <a:pPr algn="just">
              <a:lnSpc>
                <a:spcPct val="150000"/>
              </a:lnSpc>
            </a:pPr>
            <a:r>
              <a:rPr lang="en-US" sz="900" dirty="0">
                <a:latin typeface="Cambria" panose="02040503050406030204" pitchFamily="18" charset="0"/>
                <a:ea typeface="Cambria" panose="02040503050406030204" pitchFamily="18" charset="0"/>
                <a:cs typeface="Calibri" panose="020F0502020204030204" pitchFamily="34" charset="0"/>
                <a:hlinkClick r:id="rId5"/>
              </a:rPr>
              <a:t>https://www.bikentechno.co.jp/</a:t>
            </a:r>
            <a:endParaRPr lang="en-US" sz="900" dirty="0">
              <a:latin typeface="Cambria" panose="02040503050406030204" pitchFamily="18" charset="0"/>
              <a:ea typeface="Cambria" panose="02040503050406030204" pitchFamily="18" charset="0"/>
              <a:cs typeface="Calibri" panose="020F0502020204030204" pitchFamily="34" charset="0"/>
            </a:endParaRPr>
          </a:p>
        </p:txBody>
      </p:sp>
      <p:sp>
        <p:nvSpPr>
          <p:cNvPr id="51" name="TextBox 50">
            <a:extLst>
              <a:ext uri="{FF2B5EF4-FFF2-40B4-BE49-F238E27FC236}">
                <a16:creationId xmlns:a16="http://schemas.microsoft.com/office/drawing/2014/main" id="{46285445-02BE-4D5F-BBC5-6CFA2178759A}"/>
              </a:ext>
            </a:extLst>
          </p:cNvPr>
          <p:cNvSpPr txBox="1"/>
          <p:nvPr/>
        </p:nvSpPr>
        <p:spPr>
          <a:xfrm>
            <a:off x="454369" y="1166087"/>
            <a:ext cx="4365826" cy="538609"/>
          </a:xfrm>
          <a:prstGeom prst="rect">
            <a:avLst/>
          </a:prstGeom>
          <a:noFill/>
        </p:spPr>
        <p:txBody>
          <a:bodyPr wrap="square" rtlCol="0">
            <a:spAutoFit/>
          </a:bodyPr>
          <a:lstStyle/>
          <a:p>
            <a:pPr>
              <a:spcAft>
                <a:spcPts val="600"/>
              </a:spcAft>
            </a:pPr>
            <a:r>
              <a:rPr lang="x-none" sz="1200" dirty="0">
                <a:latin typeface="Cambria" panose="02040503050406030204" pitchFamily="18" charset="0"/>
                <a:ea typeface="Cambria" panose="02040503050406030204" pitchFamily="18" charset="0"/>
                <a:cs typeface="Calibri" panose="020F0502020204030204" pitchFamily="34" charset="0"/>
              </a:rPr>
              <a:t>PMC JSC., was jointly established in June of 2009 by </a:t>
            </a:r>
            <a:endParaRPr lang="en-US" sz="1200" dirty="0" err="1">
              <a:latin typeface="Cambria" panose="02040503050406030204" pitchFamily="18" charset="0"/>
              <a:ea typeface="Cambria" panose="02040503050406030204" pitchFamily="18" charset="0"/>
              <a:cs typeface="Calibri" panose="020F0502020204030204" pitchFamily="34" charset="0"/>
            </a:endParaRPr>
          </a:p>
          <a:p>
            <a:pPr>
              <a:spcAft>
                <a:spcPts val="600"/>
              </a:spcAft>
            </a:pPr>
            <a:r>
              <a:rPr lang="en-US" sz="1200" i="1" dirty="0" err="1">
                <a:latin typeface="Cambria" panose="02040503050406030204" pitchFamily="18" charset="0"/>
                <a:ea typeface="Cambria" panose="02040503050406030204" pitchFamily="18" charset="0"/>
                <a:cs typeface="Calibri" panose="020F0502020204030204" pitchFamily="34" charset="0"/>
              </a:rPr>
              <a:t>Thành</a:t>
            </a:r>
            <a:r>
              <a:rPr lang="en-US" sz="1200" i="1" dirty="0">
                <a:latin typeface="Cambria" panose="02040503050406030204" pitchFamily="18" charset="0"/>
                <a:ea typeface="Cambria" panose="02040503050406030204" pitchFamily="18" charset="0"/>
                <a:cs typeface="Calibri" panose="020F0502020204030204" pitchFamily="34" charset="0"/>
              </a:rPr>
              <a:t> </a:t>
            </a:r>
            <a:r>
              <a:rPr lang="en-US" sz="1200" i="1" dirty="0" err="1">
                <a:latin typeface="Cambria" panose="02040503050406030204" pitchFamily="18" charset="0"/>
                <a:ea typeface="Cambria" panose="02040503050406030204" pitchFamily="18" charset="0"/>
                <a:cs typeface="Calibri" panose="020F0502020204030204" pitchFamily="34" charset="0"/>
              </a:rPr>
              <a:t>lập</a:t>
            </a:r>
            <a:r>
              <a:rPr lang="en-US" sz="1200" i="1" dirty="0">
                <a:latin typeface="Cambria" panose="02040503050406030204" pitchFamily="18" charset="0"/>
                <a:ea typeface="Cambria" panose="02040503050406030204" pitchFamily="18" charset="0"/>
                <a:cs typeface="Calibri" panose="020F0502020204030204" pitchFamily="34" charset="0"/>
              </a:rPr>
              <a:t> </a:t>
            </a:r>
            <a:r>
              <a:rPr lang="en-US" sz="1200" i="1" dirty="0" err="1">
                <a:latin typeface="Cambria" panose="02040503050406030204" pitchFamily="18" charset="0"/>
                <a:ea typeface="Cambria" panose="02040503050406030204" pitchFamily="18" charset="0"/>
                <a:cs typeface="Calibri" panose="020F0502020204030204" pitchFamily="34" charset="0"/>
              </a:rPr>
              <a:t>vào</a:t>
            </a:r>
            <a:r>
              <a:rPr lang="en-US" sz="1200" i="1" dirty="0">
                <a:latin typeface="Cambria" panose="02040503050406030204" pitchFamily="18" charset="0"/>
                <a:ea typeface="Cambria" panose="02040503050406030204" pitchFamily="18" charset="0"/>
                <a:cs typeface="Calibri" panose="020F0502020204030204" pitchFamily="34" charset="0"/>
              </a:rPr>
              <a:t> </a:t>
            </a:r>
            <a:r>
              <a:rPr lang="en-US" sz="1200" i="1" dirty="0" err="1">
                <a:latin typeface="Cambria" panose="02040503050406030204" pitchFamily="18" charset="0"/>
                <a:ea typeface="Cambria" panose="02040503050406030204" pitchFamily="18" charset="0"/>
                <a:cs typeface="Calibri" panose="020F0502020204030204" pitchFamily="34" charset="0"/>
              </a:rPr>
              <a:t>tháng</a:t>
            </a:r>
            <a:r>
              <a:rPr lang="en-US" sz="1200" i="1" dirty="0">
                <a:latin typeface="Cambria" panose="02040503050406030204" pitchFamily="18" charset="0"/>
                <a:ea typeface="Cambria" panose="02040503050406030204" pitchFamily="18" charset="0"/>
                <a:cs typeface="Calibri" panose="020F0502020204030204" pitchFamily="34" charset="0"/>
              </a:rPr>
              <a:t> 6 </a:t>
            </a:r>
            <a:r>
              <a:rPr lang="en-US" sz="1200" i="1" dirty="0" err="1">
                <a:latin typeface="Cambria" panose="02040503050406030204" pitchFamily="18" charset="0"/>
                <a:ea typeface="Cambria" panose="02040503050406030204" pitchFamily="18" charset="0"/>
                <a:cs typeface="Calibri" panose="020F0502020204030204" pitchFamily="34" charset="0"/>
              </a:rPr>
              <a:t>năm</a:t>
            </a:r>
            <a:r>
              <a:rPr lang="en-US" sz="1200" i="1" dirty="0">
                <a:latin typeface="Cambria" panose="02040503050406030204" pitchFamily="18" charset="0"/>
                <a:ea typeface="Cambria" panose="02040503050406030204" pitchFamily="18" charset="0"/>
                <a:cs typeface="Calibri" panose="020F0502020204030204" pitchFamily="34" charset="0"/>
              </a:rPr>
              <a:t> 2009, PMC </a:t>
            </a:r>
            <a:r>
              <a:rPr lang="en-US" sz="1200" i="1" dirty="0" err="1">
                <a:latin typeface="Cambria" panose="02040503050406030204" pitchFamily="18" charset="0"/>
                <a:ea typeface="Cambria" panose="02040503050406030204" pitchFamily="18" charset="0"/>
                <a:cs typeface="Calibri" panose="020F0502020204030204" pitchFamily="34" charset="0"/>
              </a:rPr>
              <a:t>là</a:t>
            </a:r>
            <a:r>
              <a:rPr lang="en-US" sz="1200" i="1" dirty="0">
                <a:latin typeface="Cambria" panose="02040503050406030204" pitchFamily="18" charset="0"/>
                <a:ea typeface="Cambria" panose="02040503050406030204" pitchFamily="18" charset="0"/>
                <a:cs typeface="Calibri" panose="020F0502020204030204" pitchFamily="34" charset="0"/>
              </a:rPr>
              <a:t> </a:t>
            </a:r>
            <a:r>
              <a:rPr lang="en-US" sz="1200" i="1" dirty="0" err="1">
                <a:latin typeface="Cambria" panose="02040503050406030204" pitchFamily="18" charset="0"/>
                <a:ea typeface="Cambria" panose="02040503050406030204" pitchFamily="18" charset="0"/>
                <a:cs typeface="Calibri" panose="020F0502020204030204" pitchFamily="34" charset="0"/>
              </a:rPr>
              <a:t>sự</a:t>
            </a:r>
            <a:r>
              <a:rPr lang="en-US" sz="1200" i="1" dirty="0">
                <a:latin typeface="Cambria" panose="02040503050406030204" pitchFamily="18" charset="0"/>
                <a:ea typeface="Cambria" panose="02040503050406030204" pitchFamily="18" charset="0"/>
                <a:cs typeface="Calibri" panose="020F0502020204030204" pitchFamily="34" charset="0"/>
              </a:rPr>
              <a:t> </a:t>
            </a:r>
            <a:r>
              <a:rPr lang="en-US" sz="1200" i="1" dirty="0" err="1">
                <a:latin typeface="Cambria" panose="02040503050406030204" pitchFamily="18" charset="0"/>
                <a:ea typeface="Cambria" panose="02040503050406030204" pitchFamily="18" charset="0"/>
                <a:cs typeface="Calibri" panose="020F0502020204030204" pitchFamily="34" charset="0"/>
              </a:rPr>
              <a:t>hợp</a:t>
            </a:r>
            <a:r>
              <a:rPr lang="en-US" sz="1200" i="1" dirty="0">
                <a:latin typeface="Cambria" panose="02040503050406030204" pitchFamily="18" charset="0"/>
                <a:ea typeface="Cambria" panose="02040503050406030204" pitchFamily="18" charset="0"/>
                <a:cs typeface="Calibri" panose="020F0502020204030204" pitchFamily="34" charset="0"/>
              </a:rPr>
              <a:t> </a:t>
            </a:r>
            <a:r>
              <a:rPr lang="en-US" sz="1200" i="1" dirty="0" err="1">
                <a:latin typeface="Cambria" panose="02040503050406030204" pitchFamily="18" charset="0"/>
                <a:ea typeface="Cambria" panose="02040503050406030204" pitchFamily="18" charset="0"/>
                <a:cs typeface="Calibri" panose="020F0502020204030204" pitchFamily="34" charset="0"/>
              </a:rPr>
              <a:t>tác</a:t>
            </a:r>
            <a:r>
              <a:rPr lang="en-US" sz="1200" i="1" dirty="0">
                <a:latin typeface="Cambria" panose="02040503050406030204" pitchFamily="18" charset="0"/>
                <a:ea typeface="Cambria" panose="02040503050406030204" pitchFamily="18" charset="0"/>
                <a:cs typeface="Calibri" panose="020F0502020204030204" pitchFamily="34" charset="0"/>
              </a:rPr>
              <a:t> </a:t>
            </a:r>
            <a:r>
              <a:rPr lang="en-US" sz="1200" i="1" dirty="0" err="1">
                <a:latin typeface="Cambria" panose="02040503050406030204" pitchFamily="18" charset="0"/>
                <a:ea typeface="Cambria" panose="02040503050406030204" pitchFamily="18" charset="0"/>
                <a:cs typeface="Calibri" panose="020F0502020204030204" pitchFamily="34" charset="0"/>
              </a:rPr>
              <a:t>góp</a:t>
            </a:r>
            <a:r>
              <a:rPr lang="en-US" sz="1200" i="1" dirty="0">
                <a:latin typeface="Cambria" panose="02040503050406030204" pitchFamily="18" charset="0"/>
                <a:ea typeface="Cambria" panose="02040503050406030204" pitchFamily="18" charset="0"/>
                <a:cs typeface="Calibri" panose="020F0502020204030204" pitchFamily="34" charset="0"/>
              </a:rPr>
              <a:t> </a:t>
            </a:r>
            <a:r>
              <a:rPr lang="en-US" sz="1200" i="1" dirty="0" err="1">
                <a:latin typeface="Cambria" panose="02040503050406030204" pitchFamily="18" charset="0"/>
                <a:ea typeface="Cambria" panose="02040503050406030204" pitchFamily="18" charset="0"/>
                <a:cs typeface="Calibri" panose="020F0502020204030204" pitchFamily="34" charset="0"/>
              </a:rPr>
              <a:t>vốn</a:t>
            </a:r>
            <a:r>
              <a:rPr lang="en-US" sz="1200" i="1" dirty="0">
                <a:latin typeface="Cambria" panose="02040503050406030204" pitchFamily="18" charset="0"/>
                <a:ea typeface="Cambria" panose="02040503050406030204" pitchFamily="18" charset="0"/>
                <a:cs typeface="Calibri" panose="020F0502020204030204" pitchFamily="34" charset="0"/>
              </a:rPr>
              <a:t> </a:t>
            </a:r>
            <a:r>
              <a:rPr lang="en-US" sz="1200" i="1" dirty="0" err="1">
                <a:latin typeface="Cambria" panose="02040503050406030204" pitchFamily="18" charset="0"/>
                <a:ea typeface="Cambria" panose="02040503050406030204" pitchFamily="18" charset="0"/>
                <a:cs typeface="Calibri" panose="020F0502020204030204" pitchFamily="34" charset="0"/>
              </a:rPr>
              <a:t>của</a:t>
            </a:r>
            <a:r>
              <a:rPr lang="en-US" sz="1200" i="1" dirty="0">
                <a:latin typeface="Cambria" panose="02040503050406030204" pitchFamily="18" charset="0"/>
                <a:ea typeface="Cambria" panose="02040503050406030204" pitchFamily="18" charset="0"/>
                <a:cs typeface="Calibri" panose="020F0502020204030204" pitchFamily="34" charset="0"/>
              </a:rPr>
              <a:t>: </a:t>
            </a:r>
          </a:p>
        </p:txBody>
      </p:sp>
      <p:sp>
        <p:nvSpPr>
          <p:cNvPr id="52" name="TextBox 51">
            <a:extLst>
              <a:ext uri="{FF2B5EF4-FFF2-40B4-BE49-F238E27FC236}">
                <a16:creationId xmlns:a16="http://schemas.microsoft.com/office/drawing/2014/main" id="{2F0DA41A-BA4C-4D6A-A7AE-CB505A6C37EC}"/>
              </a:ext>
            </a:extLst>
          </p:cNvPr>
          <p:cNvSpPr txBox="1"/>
          <p:nvPr/>
        </p:nvSpPr>
        <p:spPr>
          <a:xfrm>
            <a:off x="467060" y="1940835"/>
            <a:ext cx="1800879" cy="2144113"/>
          </a:xfrm>
          <a:prstGeom prst="rect">
            <a:avLst/>
          </a:prstGeom>
          <a:noFill/>
        </p:spPr>
        <p:txBody>
          <a:bodyPr wrap="square" rtlCol="0">
            <a:spAutoFit/>
          </a:bodyPr>
          <a:lstStyle/>
          <a:p>
            <a:pPr algn="just">
              <a:lnSpc>
                <a:spcPct val="150000"/>
              </a:lnSpc>
            </a:pPr>
            <a:r>
              <a:rPr lang="en-US" sz="900" b="1" dirty="0">
                <a:latin typeface="Cambria" panose="02040503050406030204" pitchFamily="18" charset="0"/>
                <a:ea typeface="Cambria" panose="02040503050406030204" pitchFamily="18" charset="0"/>
                <a:cs typeface="Calibri" panose="020F0502020204030204" pitchFamily="34" charset="0"/>
              </a:rPr>
              <a:t>Vietnam Posts and Telecommunications Group (</a:t>
            </a:r>
            <a:r>
              <a:rPr lang="en-US" sz="900" b="1" dirty="0" err="1">
                <a:latin typeface="Cambria" panose="02040503050406030204" pitchFamily="18" charset="0"/>
                <a:ea typeface="Cambria" panose="02040503050406030204" pitchFamily="18" charset="0"/>
                <a:cs typeface="Calibri" panose="020F0502020204030204" pitchFamily="34" charset="0"/>
              </a:rPr>
              <a:t>VNPT</a:t>
            </a:r>
            <a:r>
              <a:rPr lang="en-US" sz="900" b="1" dirty="0">
                <a:latin typeface="Cambria" panose="02040503050406030204" pitchFamily="18" charset="0"/>
                <a:ea typeface="Cambria" panose="02040503050406030204" pitchFamily="18" charset="0"/>
                <a:cs typeface="Calibri" panose="020F0502020204030204" pitchFamily="34" charset="0"/>
              </a:rPr>
              <a:t>) </a:t>
            </a:r>
            <a:r>
              <a:rPr lang="en-US" sz="900" dirty="0">
                <a:latin typeface="Cambria" panose="02040503050406030204" pitchFamily="18" charset="0"/>
                <a:ea typeface="Cambria" panose="02040503050406030204" pitchFamily="18" charset="0"/>
                <a:cs typeface="Calibri" panose="020F0502020204030204" pitchFamily="34" charset="0"/>
              </a:rPr>
              <a:t>– one of the biggest corporations </a:t>
            </a:r>
            <a:r>
              <a:rPr lang="en-US" sz="900">
                <a:latin typeface="Cambria" panose="02040503050406030204" pitchFamily="18" charset="0"/>
                <a:ea typeface="Cambria" panose="02040503050406030204" pitchFamily="18" charset="0"/>
                <a:cs typeface="Calibri" panose="020F0502020204030204" pitchFamily="34" charset="0"/>
              </a:rPr>
              <a:t>in Vietnam.</a:t>
            </a:r>
            <a:endParaRPr lang="en-US" sz="900" b="1" i="1" dirty="0">
              <a:latin typeface="Cambria" panose="02040503050406030204" pitchFamily="18" charset="0"/>
              <a:ea typeface="Cambria" panose="02040503050406030204" pitchFamily="18" charset="0"/>
              <a:cs typeface="Calibri" panose="020F0502020204030204" pitchFamily="34" charset="0"/>
            </a:endParaRPr>
          </a:p>
          <a:p>
            <a:pPr algn="just">
              <a:lnSpc>
                <a:spcPct val="150000"/>
              </a:lnSpc>
            </a:pPr>
            <a:r>
              <a:rPr lang="en-US" sz="900" b="1" i="1" dirty="0" err="1">
                <a:latin typeface="Cambria" panose="02040503050406030204" pitchFamily="18" charset="0"/>
                <a:ea typeface="Cambria" panose="02040503050406030204" pitchFamily="18" charset="0"/>
                <a:cs typeface="Calibri" panose="020F0502020204030204" pitchFamily="34" charset="0"/>
              </a:rPr>
              <a:t>Tập</a:t>
            </a:r>
            <a:r>
              <a:rPr lang="en-US" sz="900" b="1" i="1" dirty="0">
                <a:latin typeface="Cambria" panose="02040503050406030204" pitchFamily="18" charset="0"/>
                <a:ea typeface="Cambria" panose="02040503050406030204" pitchFamily="18" charset="0"/>
                <a:cs typeface="Calibri" panose="020F0502020204030204" pitchFamily="34" charset="0"/>
              </a:rPr>
              <a:t> </a:t>
            </a:r>
            <a:r>
              <a:rPr lang="en-US" sz="900" b="1" i="1" dirty="0" err="1">
                <a:latin typeface="Cambria" panose="02040503050406030204" pitchFamily="18" charset="0"/>
                <a:ea typeface="Cambria" panose="02040503050406030204" pitchFamily="18" charset="0"/>
                <a:cs typeface="Calibri" panose="020F0502020204030204" pitchFamily="34" charset="0"/>
              </a:rPr>
              <a:t>đoàn</a:t>
            </a:r>
            <a:r>
              <a:rPr lang="en-US" sz="900" b="1" i="1" dirty="0">
                <a:latin typeface="Cambria" panose="02040503050406030204" pitchFamily="18" charset="0"/>
                <a:ea typeface="Cambria" panose="02040503050406030204" pitchFamily="18" charset="0"/>
                <a:cs typeface="Calibri" panose="020F0502020204030204" pitchFamily="34" charset="0"/>
              </a:rPr>
              <a:t> </a:t>
            </a:r>
            <a:r>
              <a:rPr lang="en-US" sz="900" b="1" i="1" dirty="0" err="1">
                <a:latin typeface="Cambria" panose="02040503050406030204" pitchFamily="18" charset="0"/>
                <a:ea typeface="Cambria" panose="02040503050406030204" pitchFamily="18" charset="0"/>
                <a:cs typeface="Calibri" panose="020F0502020204030204" pitchFamily="34" charset="0"/>
              </a:rPr>
              <a:t>Bưu</a:t>
            </a:r>
            <a:r>
              <a:rPr lang="en-US" sz="900" b="1" i="1" dirty="0">
                <a:latin typeface="Cambria" panose="02040503050406030204" pitchFamily="18" charset="0"/>
                <a:ea typeface="Cambria" panose="02040503050406030204" pitchFamily="18" charset="0"/>
                <a:cs typeface="Calibri" panose="020F0502020204030204" pitchFamily="34" charset="0"/>
              </a:rPr>
              <a:t> </a:t>
            </a:r>
            <a:r>
              <a:rPr lang="en-US" sz="900" b="1" i="1" dirty="0" err="1">
                <a:latin typeface="Cambria" panose="02040503050406030204" pitchFamily="18" charset="0"/>
                <a:ea typeface="Cambria" panose="02040503050406030204" pitchFamily="18" charset="0"/>
                <a:cs typeface="Calibri" panose="020F0502020204030204" pitchFamily="34" charset="0"/>
              </a:rPr>
              <a:t>chính</a:t>
            </a:r>
            <a:r>
              <a:rPr lang="en-US" sz="900" b="1" i="1" dirty="0">
                <a:latin typeface="Cambria" panose="02040503050406030204" pitchFamily="18" charset="0"/>
                <a:ea typeface="Cambria" panose="02040503050406030204" pitchFamily="18" charset="0"/>
                <a:cs typeface="Calibri" panose="020F0502020204030204" pitchFamily="34" charset="0"/>
              </a:rPr>
              <a:t> </a:t>
            </a:r>
            <a:r>
              <a:rPr lang="en-US" sz="900" b="1" i="1" dirty="0" err="1">
                <a:latin typeface="Cambria" panose="02040503050406030204" pitchFamily="18" charset="0"/>
                <a:ea typeface="Cambria" panose="02040503050406030204" pitchFamily="18" charset="0"/>
                <a:cs typeface="Calibri" panose="020F0502020204030204" pitchFamily="34" charset="0"/>
              </a:rPr>
              <a:t>Viễn</a:t>
            </a:r>
            <a:r>
              <a:rPr lang="en-US" sz="900" b="1" i="1" dirty="0">
                <a:latin typeface="Cambria" panose="02040503050406030204" pitchFamily="18" charset="0"/>
                <a:ea typeface="Cambria" panose="02040503050406030204" pitchFamily="18" charset="0"/>
                <a:cs typeface="Calibri" panose="020F0502020204030204" pitchFamily="34" charset="0"/>
              </a:rPr>
              <a:t> </a:t>
            </a:r>
            <a:r>
              <a:rPr lang="en-US" sz="900" b="1" i="1" dirty="0" err="1">
                <a:latin typeface="Cambria" panose="02040503050406030204" pitchFamily="18" charset="0"/>
                <a:ea typeface="Cambria" panose="02040503050406030204" pitchFamily="18" charset="0"/>
                <a:cs typeface="Calibri" panose="020F0502020204030204" pitchFamily="34" charset="0"/>
              </a:rPr>
              <a:t>thông</a:t>
            </a:r>
            <a:r>
              <a:rPr lang="en-US" sz="900" b="1" i="1" dirty="0">
                <a:latin typeface="Cambria" panose="02040503050406030204" pitchFamily="18" charset="0"/>
                <a:ea typeface="Cambria" panose="02040503050406030204" pitchFamily="18" charset="0"/>
                <a:cs typeface="Calibri" panose="020F0502020204030204" pitchFamily="34" charset="0"/>
              </a:rPr>
              <a:t> </a:t>
            </a:r>
            <a:r>
              <a:rPr lang="en-US" sz="900" b="1" i="1" dirty="0" err="1">
                <a:latin typeface="Cambria" panose="02040503050406030204" pitchFamily="18" charset="0"/>
                <a:ea typeface="Cambria" panose="02040503050406030204" pitchFamily="18" charset="0"/>
                <a:cs typeface="Calibri" panose="020F0502020204030204" pitchFamily="34" charset="0"/>
              </a:rPr>
              <a:t>Việt</a:t>
            </a:r>
            <a:r>
              <a:rPr lang="en-US" sz="900" b="1" i="1" dirty="0">
                <a:latin typeface="Cambria" panose="02040503050406030204" pitchFamily="18" charset="0"/>
                <a:ea typeface="Cambria" panose="02040503050406030204" pitchFamily="18" charset="0"/>
                <a:cs typeface="Calibri" panose="020F0502020204030204" pitchFamily="34" charset="0"/>
              </a:rPr>
              <a:t> Nam (VNPT) </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một</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trong</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err="1">
                <a:latin typeface="Cambria" panose="02040503050406030204" pitchFamily="18" charset="0"/>
                <a:ea typeface="Cambria" panose="02040503050406030204" pitchFamily="18" charset="0"/>
                <a:cs typeface="Calibri" panose="020F0502020204030204" pitchFamily="34" charset="0"/>
              </a:rPr>
              <a:t>những</a:t>
            </a:r>
            <a:r>
              <a:rPr lang="en-US" sz="900" i="1">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T</a:t>
            </a:r>
            <a:r>
              <a:rPr lang="en-US" sz="900" i="1">
                <a:latin typeface="Cambria" panose="02040503050406030204" pitchFamily="18" charset="0"/>
                <a:ea typeface="Cambria" panose="02040503050406030204" pitchFamily="18" charset="0"/>
                <a:cs typeface="Calibri" panose="020F0502020204030204" pitchFamily="34" charset="0"/>
              </a:rPr>
              <a:t>ập </a:t>
            </a:r>
            <a:r>
              <a:rPr lang="en-US" sz="900" i="1" dirty="0" err="1">
                <a:latin typeface="Cambria" panose="02040503050406030204" pitchFamily="18" charset="0"/>
                <a:ea typeface="Cambria" panose="02040503050406030204" pitchFamily="18" charset="0"/>
                <a:cs typeface="Calibri" panose="020F0502020204030204" pitchFamily="34" charset="0"/>
              </a:rPr>
              <a:t>đoàn</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err="1">
                <a:latin typeface="Cambria" panose="02040503050406030204" pitchFamily="18" charset="0"/>
                <a:ea typeface="Cambria" panose="02040503050406030204" pitchFamily="18" charset="0"/>
                <a:cs typeface="Calibri" panose="020F0502020204030204" pitchFamily="34" charset="0"/>
              </a:rPr>
              <a:t>lớn</a:t>
            </a:r>
            <a:r>
              <a:rPr lang="en-US" sz="900" i="1">
                <a:latin typeface="Cambria" panose="02040503050406030204" pitchFamily="18" charset="0"/>
                <a:ea typeface="Cambria" panose="02040503050406030204" pitchFamily="18" charset="0"/>
                <a:cs typeface="Calibri" panose="020F0502020204030204" pitchFamily="34" charset="0"/>
              </a:rPr>
              <a:t> nhất </a:t>
            </a:r>
            <a:r>
              <a:rPr lang="en-US" sz="900" i="1" dirty="0" err="1">
                <a:latin typeface="Cambria" panose="02040503050406030204" pitchFamily="18" charset="0"/>
                <a:ea typeface="Cambria" panose="02040503050406030204" pitchFamily="18" charset="0"/>
                <a:cs typeface="Calibri" panose="020F0502020204030204" pitchFamily="34" charset="0"/>
              </a:rPr>
              <a:t>Việt</a:t>
            </a:r>
            <a:r>
              <a:rPr lang="en-US" sz="900" i="1" dirty="0">
                <a:latin typeface="Cambria" panose="02040503050406030204" pitchFamily="18" charset="0"/>
                <a:ea typeface="Cambria" panose="02040503050406030204" pitchFamily="18" charset="0"/>
                <a:cs typeface="Calibri" panose="020F0502020204030204" pitchFamily="34" charset="0"/>
              </a:rPr>
              <a:t> Nam </a:t>
            </a:r>
            <a:r>
              <a:rPr lang="en-US" sz="900" i="1" dirty="0" err="1">
                <a:latin typeface="Cambria" panose="02040503050406030204" pitchFamily="18" charset="0"/>
                <a:ea typeface="Cambria" panose="02040503050406030204" pitchFamily="18" charset="0"/>
                <a:cs typeface="Calibri" panose="020F0502020204030204" pitchFamily="34" charset="0"/>
              </a:rPr>
              <a:t>đi</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đầu</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trong</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lĩnh</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vực</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chuyển</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đổi</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số</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và</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ứng</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err="1">
                <a:latin typeface="Cambria" panose="02040503050406030204" pitchFamily="18" charset="0"/>
                <a:ea typeface="Cambria" panose="02040503050406030204" pitchFamily="18" charset="0"/>
                <a:cs typeface="Calibri" panose="020F0502020204030204" pitchFamily="34" charset="0"/>
              </a:rPr>
              <a:t>dụng</a:t>
            </a:r>
            <a:r>
              <a:rPr lang="en-US" sz="900" i="1">
                <a:latin typeface="Cambria" panose="02040503050406030204" pitchFamily="18" charset="0"/>
                <a:ea typeface="Cambria" panose="02040503050406030204" pitchFamily="18" charset="0"/>
                <a:cs typeface="Calibri" panose="020F0502020204030204" pitchFamily="34" charset="0"/>
              </a:rPr>
              <a:t> IOT.</a:t>
            </a:r>
            <a:endParaRPr lang="en-US" sz="900" i="1" dirty="0">
              <a:latin typeface="Cambria" panose="02040503050406030204" pitchFamily="18" charset="0"/>
              <a:ea typeface="Cambria" panose="02040503050406030204" pitchFamily="18" charset="0"/>
              <a:cs typeface="Calibri" panose="020F0502020204030204" pitchFamily="34" charset="0"/>
            </a:endParaRPr>
          </a:p>
          <a:p>
            <a:pPr algn="just">
              <a:lnSpc>
                <a:spcPct val="150000"/>
              </a:lnSpc>
            </a:pPr>
            <a:r>
              <a:rPr lang="en-US" sz="900" dirty="0">
                <a:latin typeface="Cambria" panose="02040503050406030204" pitchFamily="18" charset="0"/>
                <a:ea typeface="Cambria" panose="02040503050406030204" pitchFamily="18" charset="0"/>
                <a:cs typeface="Calibri" panose="020F0502020204030204" pitchFamily="34" charset="0"/>
                <a:hlinkClick r:id="rId6"/>
              </a:rPr>
              <a:t>https://vnpt.com.vn/</a:t>
            </a:r>
            <a:endParaRPr lang="en-US" sz="900" dirty="0">
              <a:latin typeface="Cambria" panose="02040503050406030204" pitchFamily="18" charset="0"/>
              <a:ea typeface="Cambria" panose="02040503050406030204" pitchFamily="18" charset="0"/>
              <a:cs typeface="Calibri" panose="020F0502020204030204" pitchFamily="34" charset="0"/>
            </a:endParaRPr>
          </a:p>
        </p:txBody>
      </p:sp>
      <p:grpSp>
        <p:nvGrpSpPr>
          <p:cNvPr id="8" name="Group 7"/>
          <p:cNvGrpSpPr/>
          <p:nvPr/>
        </p:nvGrpSpPr>
        <p:grpSpPr>
          <a:xfrm>
            <a:off x="2767913" y="2808597"/>
            <a:ext cx="773790" cy="1071598"/>
            <a:chOff x="2767913" y="2677967"/>
            <a:chExt cx="773790" cy="1071598"/>
          </a:xfrm>
        </p:grpSpPr>
        <p:pic>
          <p:nvPicPr>
            <p:cNvPr id="24" name="Picture 23">
              <a:extLst>
                <a:ext uri="{FF2B5EF4-FFF2-40B4-BE49-F238E27FC236}">
                  <a16:creationId xmlns:a16="http://schemas.microsoft.com/office/drawing/2014/main" id="{8549870B-1B19-40C0-BD69-E48C9C487A4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67913" y="2677967"/>
              <a:ext cx="529392" cy="610447"/>
            </a:xfrm>
            <a:prstGeom prst="rect">
              <a:avLst/>
            </a:prstGeom>
          </p:spPr>
        </p:pic>
        <p:sp>
          <p:nvSpPr>
            <p:cNvPr id="59" name="TextBox 58">
              <a:extLst>
                <a:ext uri="{FF2B5EF4-FFF2-40B4-BE49-F238E27FC236}">
                  <a16:creationId xmlns:a16="http://schemas.microsoft.com/office/drawing/2014/main" id="{55AF8B66-24F2-4E69-B02C-BCB666F17F14}"/>
                </a:ext>
              </a:extLst>
            </p:cNvPr>
            <p:cNvSpPr txBox="1"/>
            <p:nvPr/>
          </p:nvSpPr>
          <p:spPr>
            <a:xfrm>
              <a:off x="2924483" y="3441788"/>
              <a:ext cx="617220" cy="307777"/>
            </a:xfrm>
            <a:prstGeom prst="rect">
              <a:avLst/>
            </a:prstGeom>
            <a:noFill/>
          </p:spPr>
          <p:txBody>
            <a:bodyPr wrap="square" rtlCol="0">
              <a:spAutoFit/>
            </a:bodyPr>
            <a:lstStyle/>
            <a:p>
              <a:r>
                <a:rPr lang="en-US" sz="1400" b="1" dirty="0">
                  <a:solidFill>
                    <a:schemeClr val="bg1"/>
                  </a:solidFill>
                  <a:latin typeface="Cambria" panose="02040503050406030204" pitchFamily="18" charset="0"/>
                  <a:ea typeface="Cambria" panose="02040503050406030204" pitchFamily="18" charset="0"/>
                </a:rPr>
                <a:t>40%</a:t>
              </a:r>
            </a:p>
          </p:txBody>
        </p:sp>
      </p:grpSp>
      <p:grpSp>
        <p:nvGrpSpPr>
          <p:cNvPr id="9" name="Group 8"/>
          <p:cNvGrpSpPr/>
          <p:nvPr/>
        </p:nvGrpSpPr>
        <p:grpSpPr>
          <a:xfrm>
            <a:off x="3406980" y="2270458"/>
            <a:ext cx="1156383" cy="872922"/>
            <a:chOff x="3367791" y="2152891"/>
            <a:chExt cx="1156383" cy="872922"/>
          </a:xfrm>
        </p:grpSpPr>
        <p:pic>
          <p:nvPicPr>
            <p:cNvPr id="26" name="Picture 25">
              <a:extLst>
                <a:ext uri="{FF2B5EF4-FFF2-40B4-BE49-F238E27FC236}">
                  <a16:creationId xmlns:a16="http://schemas.microsoft.com/office/drawing/2014/main" id="{C5B49C08-9C0A-4399-8798-2CB70EA4DCB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47974" y="2413188"/>
              <a:ext cx="976200" cy="612625"/>
            </a:xfrm>
            <a:prstGeom prst="rect">
              <a:avLst/>
            </a:prstGeom>
          </p:spPr>
        </p:pic>
        <p:sp>
          <p:nvSpPr>
            <p:cNvPr id="69" name="TextBox 68">
              <a:extLst>
                <a:ext uri="{FF2B5EF4-FFF2-40B4-BE49-F238E27FC236}">
                  <a16:creationId xmlns:a16="http://schemas.microsoft.com/office/drawing/2014/main" id="{3C7A16B8-29FC-4FE3-8FDE-3E9DEFEBC744}"/>
                </a:ext>
              </a:extLst>
            </p:cNvPr>
            <p:cNvSpPr txBox="1"/>
            <p:nvPr/>
          </p:nvSpPr>
          <p:spPr>
            <a:xfrm>
              <a:off x="3367791" y="2152891"/>
              <a:ext cx="617220" cy="307777"/>
            </a:xfrm>
            <a:prstGeom prst="rect">
              <a:avLst/>
            </a:prstGeom>
            <a:noFill/>
          </p:spPr>
          <p:txBody>
            <a:bodyPr wrap="square" rtlCol="0">
              <a:spAutoFit/>
            </a:bodyPr>
            <a:lstStyle/>
            <a:p>
              <a:r>
                <a:rPr lang="en-US" sz="1400" b="1" dirty="0">
                  <a:solidFill>
                    <a:schemeClr val="bg1"/>
                  </a:solidFill>
                  <a:latin typeface="Cambria" panose="02040503050406030204" pitchFamily="18" charset="0"/>
                  <a:ea typeface="Cambria" panose="02040503050406030204" pitchFamily="18" charset="0"/>
                </a:rPr>
                <a:t>40%</a:t>
              </a:r>
            </a:p>
          </p:txBody>
        </p:sp>
      </p:grpSp>
      <p:grpSp>
        <p:nvGrpSpPr>
          <p:cNvPr id="11" name="Group 10"/>
          <p:cNvGrpSpPr/>
          <p:nvPr/>
        </p:nvGrpSpPr>
        <p:grpSpPr>
          <a:xfrm>
            <a:off x="3735908" y="3354374"/>
            <a:ext cx="1034868" cy="665485"/>
            <a:chOff x="3657530" y="3262933"/>
            <a:chExt cx="1034868" cy="665485"/>
          </a:xfrm>
        </p:grpSpPr>
        <p:pic>
          <p:nvPicPr>
            <p:cNvPr id="22" name="Picture 21">
              <a:extLst>
                <a:ext uri="{FF2B5EF4-FFF2-40B4-BE49-F238E27FC236}">
                  <a16:creationId xmlns:a16="http://schemas.microsoft.com/office/drawing/2014/main" id="{1CDCD0E3-519A-425B-9B49-D7663CE9BB6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3001" r="15941"/>
            <a:stretch/>
          </p:blipFill>
          <p:spPr>
            <a:xfrm>
              <a:off x="3657530" y="3262933"/>
              <a:ext cx="574766" cy="665485"/>
            </a:xfrm>
            <a:prstGeom prst="rect">
              <a:avLst/>
            </a:prstGeom>
          </p:spPr>
        </p:pic>
        <p:sp>
          <p:nvSpPr>
            <p:cNvPr id="70" name="TextBox 69">
              <a:extLst>
                <a:ext uri="{FF2B5EF4-FFF2-40B4-BE49-F238E27FC236}">
                  <a16:creationId xmlns:a16="http://schemas.microsoft.com/office/drawing/2014/main" id="{4328F76D-8D1B-49ED-A1C5-4C02EBA8F57E}"/>
                </a:ext>
              </a:extLst>
            </p:cNvPr>
            <p:cNvSpPr txBox="1"/>
            <p:nvPr/>
          </p:nvSpPr>
          <p:spPr>
            <a:xfrm>
              <a:off x="4080899" y="3403158"/>
              <a:ext cx="611499" cy="276999"/>
            </a:xfrm>
            <a:prstGeom prst="rect">
              <a:avLst/>
            </a:prstGeom>
            <a:noFill/>
          </p:spPr>
          <p:txBody>
            <a:bodyPr wrap="square" rtlCol="0">
              <a:spAutoFit/>
            </a:bodyPr>
            <a:lstStyle/>
            <a:p>
              <a:r>
                <a:rPr lang="en-US" sz="1200" b="1" dirty="0">
                  <a:solidFill>
                    <a:schemeClr val="bg1"/>
                  </a:solidFill>
                  <a:latin typeface="Cambria" panose="02040503050406030204" pitchFamily="18" charset="0"/>
                  <a:ea typeface="Cambria" panose="02040503050406030204" pitchFamily="18" charset="0"/>
                </a:rPr>
                <a:t>20%</a:t>
              </a:r>
            </a:p>
          </p:txBody>
        </p:sp>
      </p:grpSp>
      <p:grpSp>
        <p:nvGrpSpPr>
          <p:cNvPr id="12" name="Group 11"/>
          <p:cNvGrpSpPr/>
          <p:nvPr/>
        </p:nvGrpSpPr>
        <p:grpSpPr>
          <a:xfrm>
            <a:off x="2175692" y="6117625"/>
            <a:ext cx="3664173" cy="346507"/>
            <a:chOff x="2552298" y="5901570"/>
            <a:chExt cx="3664173" cy="346507"/>
          </a:xfrm>
        </p:grpSpPr>
        <p:sp>
          <p:nvSpPr>
            <p:cNvPr id="19" name="TextBox 18">
              <a:extLst>
                <a:ext uri="{FF2B5EF4-FFF2-40B4-BE49-F238E27FC236}">
                  <a16:creationId xmlns:a16="http://schemas.microsoft.com/office/drawing/2014/main" id="{535E788E-7342-37BC-B61A-49925B3CF548}"/>
                </a:ext>
              </a:extLst>
            </p:cNvPr>
            <p:cNvSpPr txBox="1"/>
            <p:nvPr/>
          </p:nvSpPr>
          <p:spPr>
            <a:xfrm>
              <a:off x="2552298" y="5910081"/>
              <a:ext cx="2424140" cy="274370"/>
            </a:xfrm>
            <a:prstGeom prst="rect">
              <a:avLst/>
            </a:prstGeom>
            <a:noFill/>
          </p:spPr>
          <p:txBody>
            <a:bodyPr wrap="square" rtlCol="0">
              <a:spAutoFit/>
            </a:bodyPr>
            <a:lstStyle/>
            <a:p>
              <a:pPr algn="just">
                <a:lnSpc>
                  <a:spcPct val="150000"/>
                </a:lnSpc>
              </a:pPr>
              <a:r>
                <a:rPr lang="en-US" sz="900" dirty="0" err="1">
                  <a:latin typeface="Cambria" panose="02040503050406030204" pitchFamily="18" charset="0"/>
                  <a:ea typeface="Cambria" panose="02040503050406030204" pitchFamily="18" charset="0"/>
                  <a:cs typeface="Calibri" panose="020F0502020204030204" pitchFamily="34" charset="0"/>
                </a:rPr>
                <a:t>Languages</a:t>
              </a:r>
              <a:r>
                <a:rPr lang="en-US" sz="900" i="1" dirty="0" err="1">
                  <a:latin typeface="Cambria" panose="02040503050406030204" pitchFamily="18" charset="0"/>
                  <a:ea typeface="Cambria" panose="02040503050406030204" pitchFamily="18" charset="0"/>
                  <a:cs typeface="Calibri" panose="020F0502020204030204" pitchFamily="34" charset="0"/>
                </a:rPr>
                <a:t>/Ngôn</a:t>
              </a:r>
              <a:r>
                <a:rPr lang="en-US" sz="900" i="1" dirty="0">
                  <a:latin typeface="Cambria" panose="02040503050406030204" pitchFamily="18" charset="0"/>
                  <a:ea typeface="Cambria" panose="02040503050406030204" pitchFamily="18" charset="0"/>
                  <a:cs typeface="Calibri" panose="020F0502020204030204" pitchFamily="34" charset="0"/>
                </a:rPr>
                <a:t> </a:t>
              </a:r>
              <a:r>
                <a:rPr lang="en-US" sz="900" i="1" dirty="0" err="1">
                  <a:latin typeface="Cambria" panose="02040503050406030204" pitchFamily="18" charset="0"/>
                  <a:ea typeface="Cambria" panose="02040503050406030204" pitchFamily="18" charset="0"/>
                  <a:cs typeface="Calibri" panose="020F0502020204030204" pitchFamily="34" charset="0"/>
                </a:rPr>
                <a:t>ngữ</a:t>
              </a:r>
              <a:r>
                <a:rPr lang="en-US" sz="900" dirty="0">
                  <a:latin typeface="Cambria" panose="02040503050406030204" pitchFamily="18" charset="0"/>
                  <a:ea typeface="Cambria" panose="02040503050406030204" pitchFamily="18" charset="0"/>
                  <a:cs typeface="Calibri" panose="020F0502020204030204" pitchFamily="34" charset="0"/>
                </a:rPr>
                <a:t>:</a:t>
              </a:r>
            </a:p>
          </p:txBody>
        </p:sp>
        <p:pic>
          <p:nvPicPr>
            <p:cNvPr id="2" name="Picture 1"/>
            <p:cNvPicPr>
              <a:picLocks noChangeAspect="1"/>
            </p:cNvPicPr>
            <p:nvPr/>
          </p:nvPicPr>
          <p:blipFill>
            <a:blip r:embed="rId10"/>
            <a:stretch>
              <a:fillRect/>
            </a:stretch>
          </p:blipFill>
          <p:spPr>
            <a:xfrm>
              <a:off x="3790240" y="5901570"/>
              <a:ext cx="2426231" cy="346507"/>
            </a:xfrm>
            <a:prstGeom prst="rect">
              <a:avLst/>
            </a:prstGeom>
          </p:spPr>
        </p:pic>
      </p:grpSp>
      <p:sp>
        <p:nvSpPr>
          <p:cNvPr id="3" name="Slide Number Placeholder 1">
            <a:extLst>
              <a:ext uri="{FF2B5EF4-FFF2-40B4-BE49-F238E27FC236}">
                <a16:creationId xmlns:a16="http://schemas.microsoft.com/office/drawing/2014/main" id="{39944901-26D8-C611-E56C-CC2406E9FB34}"/>
              </a:ext>
            </a:extLst>
          </p:cNvPr>
          <p:cNvSpPr>
            <a:spLocks noGrp="1"/>
          </p:cNvSpPr>
          <p:nvPr>
            <p:ph type="sldNum" sz="quarter" idx="12"/>
          </p:nvPr>
        </p:nvSpPr>
        <p:spPr/>
        <p:txBody>
          <a:bodyPr/>
          <a:lstStyle/>
          <a:p>
            <a:fld id="{0A118F68-9803-B147-8111-489A61C2F327}" type="slidenum">
              <a:rPr lang="en-US" smtClean="0"/>
              <a:t>2</a:t>
            </a:fld>
            <a:endParaRPr lang="en-US"/>
          </a:p>
        </p:txBody>
      </p:sp>
      <p:pic>
        <p:nvPicPr>
          <p:cNvPr id="36" name="Picture 35">
            <a:extLst>
              <a:ext uri="{FF2B5EF4-FFF2-40B4-BE49-F238E27FC236}">
                <a16:creationId xmlns:a16="http://schemas.microsoft.com/office/drawing/2014/main" id="{3CDE3D64-3AEF-C340-BB17-B1E3937C9D34}"/>
              </a:ext>
            </a:extLst>
          </p:cNvPr>
          <p:cNvPicPr>
            <a:picLocks noChangeAspect="1"/>
          </p:cNvPicPr>
          <p:nvPr/>
        </p:nvPicPr>
        <p:blipFill>
          <a:blip r:embed="rId11"/>
          <a:stretch>
            <a:fillRect/>
          </a:stretch>
        </p:blipFill>
        <p:spPr>
          <a:xfrm>
            <a:off x="0" y="6782904"/>
            <a:ext cx="12192000" cy="75096"/>
          </a:xfrm>
          <a:prstGeom prst="rect">
            <a:avLst/>
          </a:prstGeom>
        </p:spPr>
      </p:pic>
      <p:grpSp>
        <p:nvGrpSpPr>
          <p:cNvPr id="5" name="Group 4">
            <a:extLst>
              <a:ext uri="{FF2B5EF4-FFF2-40B4-BE49-F238E27FC236}">
                <a16:creationId xmlns:a16="http://schemas.microsoft.com/office/drawing/2014/main" id="{B31F23E0-E7D2-8B8B-A2D5-E13565B0EAD9}"/>
              </a:ext>
            </a:extLst>
          </p:cNvPr>
          <p:cNvGrpSpPr/>
          <p:nvPr/>
        </p:nvGrpSpPr>
        <p:grpSpPr>
          <a:xfrm>
            <a:off x="7140692" y="5854463"/>
            <a:ext cx="3185641" cy="817716"/>
            <a:chOff x="7464974" y="5761450"/>
            <a:chExt cx="3185641" cy="817716"/>
          </a:xfrm>
        </p:grpSpPr>
        <p:grpSp>
          <p:nvGrpSpPr>
            <p:cNvPr id="16" name="Group 15">
              <a:extLst>
                <a:ext uri="{FF2B5EF4-FFF2-40B4-BE49-F238E27FC236}">
                  <a16:creationId xmlns:a16="http://schemas.microsoft.com/office/drawing/2014/main" id="{776CBA72-E200-E834-B384-282E7DC114D1}"/>
                </a:ext>
              </a:extLst>
            </p:cNvPr>
            <p:cNvGrpSpPr/>
            <p:nvPr/>
          </p:nvGrpSpPr>
          <p:grpSpPr>
            <a:xfrm>
              <a:off x="7561106" y="5816252"/>
              <a:ext cx="3089509" cy="707811"/>
              <a:chOff x="6842648" y="5816252"/>
              <a:chExt cx="3089509" cy="707811"/>
            </a:xfrm>
          </p:grpSpPr>
          <p:sp>
            <p:nvSpPr>
              <p:cNvPr id="27" name="TextBox 26">
                <a:extLst>
                  <a:ext uri="{FF2B5EF4-FFF2-40B4-BE49-F238E27FC236}">
                    <a16:creationId xmlns:a16="http://schemas.microsoft.com/office/drawing/2014/main" id="{54D82BE4-AA4C-5D5E-0C39-23842F7688DA}"/>
                  </a:ext>
                </a:extLst>
              </p:cNvPr>
              <p:cNvSpPr txBox="1"/>
              <p:nvPr/>
            </p:nvSpPr>
            <p:spPr>
              <a:xfrm>
                <a:off x="7674390" y="6170120"/>
                <a:ext cx="2257767" cy="353943"/>
              </a:xfrm>
              <a:prstGeom prst="rect">
                <a:avLst/>
              </a:prstGeom>
              <a:noFill/>
            </p:spPr>
            <p:txBody>
              <a:bodyPr wrap="square" rtlCol="0">
                <a:spAutoFit/>
              </a:bodyPr>
              <a:lstStyle/>
              <a:p>
                <a:pPr>
                  <a:spcAft>
                    <a:spcPts val="600"/>
                  </a:spcAft>
                </a:pPr>
                <a:r>
                  <a:rPr lang="en-US" sz="850" i="1" dirty="0" err="1">
                    <a:latin typeface="Calibri" panose="020F0502020204030204" pitchFamily="34" charset="0"/>
                    <a:ea typeface="Roboto" panose="02000000000000000000" pitchFamily="2" charset="0"/>
                    <a:cs typeface="Calibri" panose="020F0502020204030204" pitchFamily="34" charset="0"/>
                  </a:rPr>
                  <a:t>Quý</a:t>
                </a:r>
                <a:r>
                  <a:rPr lang="en-US" sz="850" i="1" dirty="0">
                    <a:latin typeface="Calibri" panose="020F0502020204030204" pitchFamily="34" charset="0"/>
                    <a:ea typeface="Roboto" panose="02000000000000000000" pitchFamily="2" charset="0"/>
                    <a:cs typeface="Calibri" panose="020F0502020204030204" pitchFamily="34" charset="0"/>
                  </a:rPr>
                  <a:t> </a:t>
                </a:r>
                <a:r>
                  <a:rPr lang="en-US" sz="850" i="1" dirty="0" err="1">
                    <a:latin typeface="Calibri" panose="020F0502020204030204" pitchFamily="34" charset="0"/>
                    <a:ea typeface="Roboto" panose="02000000000000000000" pitchFamily="2" charset="0"/>
                    <a:cs typeface="Calibri" panose="020F0502020204030204" pitchFamily="34" charset="0"/>
                  </a:rPr>
                  <a:t>vị</a:t>
                </a:r>
                <a:r>
                  <a:rPr lang="en-US" sz="850" i="1" dirty="0">
                    <a:latin typeface="Calibri" panose="020F0502020204030204" pitchFamily="34" charset="0"/>
                    <a:ea typeface="Roboto" panose="02000000000000000000" pitchFamily="2" charset="0"/>
                    <a:cs typeface="Calibri" panose="020F0502020204030204" pitchFamily="34" charset="0"/>
                  </a:rPr>
                  <a:t> </a:t>
                </a:r>
                <a:r>
                  <a:rPr lang="en-US" sz="850" i="1" dirty="0" err="1">
                    <a:latin typeface="Calibri" panose="020F0502020204030204" pitchFamily="34" charset="0"/>
                    <a:ea typeface="Roboto" panose="02000000000000000000" pitchFamily="2" charset="0"/>
                    <a:cs typeface="Calibri" panose="020F0502020204030204" pitchFamily="34" charset="0"/>
                  </a:rPr>
                  <a:t>vui</a:t>
                </a:r>
                <a:r>
                  <a:rPr lang="en-US" sz="850" i="1" dirty="0">
                    <a:latin typeface="Calibri" panose="020F0502020204030204" pitchFamily="34" charset="0"/>
                    <a:ea typeface="Roboto" panose="02000000000000000000" pitchFamily="2" charset="0"/>
                    <a:cs typeface="Calibri" panose="020F0502020204030204" pitchFamily="34" charset="0"/>
                  </a:rPr>
                  <a:t> </a:t>
                </a:r>
                <a:r>
                  <a:rPr lang="en-US" sz="850" i="1" dirty="0" err="1">
                    <a:latin typeface="Calibri" panose="020F0502020204030204" pitchFamily="34" charset="0"/>
                    <a:ea typeface="Roboto" panose="02000000000000000000" pitchFamily="2" charset="0"/>
                    <a:cs typeface="Calibri" panose="020F0502020204030204" pitchFamily="34" charset="0"/>
                  </a:rPr>
                  <a:t>lòng</a:t>
                </a:r>
                <a:r>
                  <a:rPr lang="en-US" sz="850" i="1" dirty="0">
                    <a:latin typeface="Calibri" panose="020F0502020204030204" pitchFamily="34" charset="0"/>
                    <a:ea typeface="Roboto" panose="02000000000000000000" pitchFamily="2" charset="0"/>
                    <a:cs typeface="Calibri" panose="020F0502020204030204" pitchFamily="34" charset="0"/>
                  </a:rPr>
                  <a:t> </a:t>
                </a:r>
                <a:r>
                  <a:rPr lang="en-US" sz="850" i="1" dirty="0" err="1">
                    <a:latin typeface="Calibri" panose="020F0502020204030204" pitchFamily="34" charset="0"/>
                    <a:ea typeface="Roboto" panose="02000000000000000000" pitchFamily="2" charset="0"/>
                    <a:cs typeface="Calibri" panose="020F0502020204030204" pitchFamily="34" charset="0"/>
                  </a:rPr>
                  <a:t>quét</a:t>
                </a:r>
                <a:r>
                  <a:rPr lang="en-US" sz="850" i="1" dirty="0">
                    <a:latin typeface="Calibri" panose="020F0502020204030204" pitchFamily="34" charset="0"/>
                    <a:ea typeface="Roboto" panose="02000000000000000000" pitchFamily="2" charset="0"/>
                    <a:cs typeface="Calibri" panose="020F0502020204030204" pitchFamily="34" charset="0"/>
                  </a:rPr>
                  <a:t> </a:t>
                </a:r>
                <a:r>
                  <a:rPr lang="en-US" sz="850" i="1" dirty="0" err="1">
                    <a:latin typeface="Calibri" panose="020F0502020204030204" pitchFamily="34" charset="0"/>
                    <a:ea typeface="Roboto" panose="02000000000000000000" pitchFamily="2" charset="0"/>
                    <a:cs typeface="Calibri" panose="020F0502020204030204" pitchFamily="34" charset="0"/>
                  </a:rPr>
                  <a:t>mã</a:t>
                </a:r>
                <a:r>
                  <a:rPr lang="en-US" sz="850" i="1" dirty="0">
                    <a:latin typeface="Calibri" panose="020F0502020204030204" pitchFamily="34" charset="0"/>
                    <a:ea typeface="Roboto" panose="02000000000000000000" pitchFamily="2" charset="0"/>
                    <a:cs typeface="Calibri" panose="020F0502020204030204" pitchFamily="34" charset="0"/>
                  </a:rPr>
                  <a:t> QR code </a:t>
                </a:r>
                <a:r>
                  <a:rPr lang="en-US" sz="850" i="1" dirty="0" err="1">
                    <a:latin typeface="Calibri" panose="020F0502020204030204" pitchFamily="34" charset="0"/>
                    <a:ea typeface="Roboto" panose="02000000000000000000" pitchFamily="2" charset="0"/>
                    <a:cs typeface="Calibri" panose="020F0502020204030204" pitchFamily="34" charset="0"/>
                  </a:rPr>
                  <a:t>để</a:t>
                </a:r>
                <a:r>
                  <a:rPr lang="en-US" sz="850" i="1" dirty="0">
                    <a:latin typeface="Calibri" panose="020F0502020204030204" pitchFamily="34" charset="0"/>
                    <a:ea typeface="Roboto" panose="02000000000000000000" pitchFamily="2" charset="0"/>
                    <a:cs typeface="Calibri" panose="020F0502020204030204" pitchFamily="34" charset="0"/>
                  </a:rPr>
                  <a:t> </a:t>
                </a:r>
                <a:r>
                  <a:rPr lang="en-US" sz="850" i="1" dirty="0" err="1">
                    <a:latin typeface="Calibri" panose="020F0502020204030204" pitchFamily="34" charset="0"/>
                    <a:ea typeface="Roboto" panose="02000000000000000000" pitchFamily="2" charset="0"/>
                    <a:cs typeface="Calibri" panose="020F0502020204030204" pitchFamily="34" charset="0"/>
                  </a:rPr>
                  <a:t>biết</a:t>
                </a:r>
                <a:r>
                  <a:rPr lang="en-US" sz="850" i="1" dirty="0">
                    <a:latin typeface="Calibri" panose="020F0502020204030204" pitchFamily="34" charset="0"/>
                    <a:ea typeface="Roboto" panose="02000000000000000000" pitchFamily="2" charset="0"/>
                    <a:cs typeface="Calibri" panose="020F0502020204030204" pitchFamily="34" charset="0"/>
                  </a:rPr>
                  <a:t> </a:t>
                </a:r>
                <a:r>
                  <a:rPr lang="en-US" sz="850" i="1" dirty="0" err="1">
                    <a:latin typeface="Calibri" panose="020F0502020204030204" pitchFamily="34" charset="0"/>
                    <a:ea typeface="Roboto" panose="02000000000000000000" pitchFamily="2" charset="0"/>
                    <a:cs typeface="Calibri" panose="020F0502020204030204" pitchFamily="34" charset="0"/>
                  </a:rPr>
                  <a:t>thêm</a:t>
                </a:r>
                <a:r>
                  <a:rPr lang="en-US" sz="850" i="1" dirty="0">
                    <a:latin typeface="Calibri" panose="020F0502020204030204" pitchFamily="34" charset="0"/>
                    <a:ea typeface="Roboto" panose="02000000000000000000" pitchFamily="2" charset="0"/>
                    <a:cs typeface="Calibri" panose="020F0502020204030204" pitchFamily="34" charset="0"/>
                  </a:rPr>
                  <a:t> </a:t>
                </a:r>
                <a:r>
                  <a:rPr lang="en-US" sz="850" i="1" dirty="0" err="1">
                    <a:latin typeface="Calibri" panose="020F0502020204030204" pitchFamily="34" charset="0"/>
                    <a:ea typeface="Roboto" panose="02000000000000000000" pitchFamily="2" charset="0"/>
                    <a:cs typeface="Calibri" panose="020F0502020204030204" pitchFamily="34" charset="0"/>
                  </a:rPr>
                  <a:t>thông</a:t>
                </a:r>
                <a:r>
                  <a:rPr lang="en-US" sz="850" i="1" dirty="0">
                    <a:latin typeface="Calibri" panose="020F0502020204030204" pitchFamily="34" charset="0"/>
                    <a:ea typeface="Roboto" panose="02000000000000000000" pitchFamily="2" charset="0"/>
                    <a:cs typeface="Calibri" panose="020F0502020204030204" pitchFamily="34" charset="0"/>
                  </a:rPr>
                  <a:t> tin </a:t>
                </a:r>
                <a:r>
                  <a:rPr lang="en-US" sz="850" i="1" dirty="0" err="1">
                    <a:latin typeface="Calibri" panose="020F0502020204030204" pitchFamily="34" charset="0"/>
                    <a:ea typeface="Roboto" panose="02000000000000000000" pitchFamily="2" charset="0"/>
                    <a:cs typeface="Calibri" panose="020F0502020204030204" pitchFamily="34" charset="0"/>
                  </a:rPr>
                  <a:t>các</a:t>
                </a:r>
                <a:r>
                  <a:rPr lang="en-US" sz="850" i="1" dirty="0">
                    <a:latin typeface="Calibri" panose="020F0502020204030204" pitchFamily="34" charset="0"/>
                    <a:ea typeface="Roboto" panose="02000000000000000000" pitchFamily="2" charset="0"/>
                    <a:cs typeface="Calibri" panose="020F0502020204030204" pitchFamily="34" charset="0"/>
                  </a:rPr>
                  <a:t> </a:t>
                </a:r>
                <a:r>
                  <a:rPr lang="en-US" sz="850" i="1" dirty="0" err="1">
                    <a:latin typeface="Calibri" panose="020F0502020204030204" pitchFamily="34" charset="0"/>
                    <a:ea typeface="Roboto" panose="02000000000000000000" pitchFamily="2" charset="0"/>
                    <a:cs typeface="Calibri" panose="020F0502020204030204" pitchFamily="34" charset="0"/>
                  </a:rPr>
                  <a:t>dự</a:t>
                </a:r>
                <a:r>
                  <a:rPr lang="en-US" sz="850" i="1" dirty="0">
                    <a:latin typeface="Calibri" panose="020F0502020204030204" pitchFamily="34" charset="0"/>
                    <a:ea typeface="Roboto" panose="02000000000000000000" pitchFamily="2" charset="0"/>
                    <a:cs typeface="Calibri" panose="020F0502020204030204" pitchFamily="34" charset="0"/>
                  </a:rPr>
                  <a:t> </a:t>
                </a:r>
                <a:r>
                  <a:rPr lang="en-US" sz="850" i="1" dirty="0" err="1">
                    <a:latin typeface="Calibri" panose="020F0502020204030204" pitchFamily="34" charset="0"/>
                    <a:ea typeface="Roboto" panose="02000000000000000000" pitchFamily="2" charset="0"/>
                    <a:cs typeface="Calibri" panose="020F0502020204030204" pitchFamily="34" charset="0"/>
                  </a:rPr>
                  <a:t>án</a:t>
                </a:r>
                <a:r>
                  <a:rPr lang="en-US" sz="850" i="1" dirty="0">
                    <a:latin typeface="Calibri" panose="020F0502020204030204" pitchFamily="34" charset="0"/>
                    <a:ea typeface="Roboto" panose="02000000000000000000" pitchFamily="2" charset="0"/>
                    <a:cs typeface="Calibri" panose="020F0502020204030204" pitchFamily="34" charset="0"/>
                  </a:rPr>
                  <a:t> </a:t>
                </a:r>
                <a:r>
                  <a:rPr lang="en-US" sz="850" i="1" dirty="0" err="1">
                    <a:latin typeface="Calibri" panose="020F0502020204030204" pitchFamily="34" charset="0"/>
                    <a:ea typeface="Roboto" panose="02000000000000000000" pitchFamily="2" charset="0"/>
                    <a:cs typeface="Calibri" panose="020F0502020204030204" pitchFamily="34" charset="0"/>
                  </a:rPr>
                  <a:t>của</a:t>
                </a:r>
                <a:r>
                  <a:rPr lang="en-US" sz="850" i="1" dirty="0">
                    <a:latin typeface="Calibri" panose="020F0502020204030204" pitchFamily="34" charset="0"/>
                    <a:ea typeface="Roboto" panose="02000000000000000000" pitchFamily="2" charset="0"/>
                    <a:cs typeface="Calibri" panose="020F0502020204030204" pitchFamily="34" charset="0"/>
                  </a:rPr>
                  <a:t> PMC</a:t>
                </a:r>
              </a:p>
            </p:txBody>
          </p:sp>
          <p:pic>
            <p:nvPicPr>
              <p:cNvPr id="28" name="Picture 27" descr="Qr code&#10;&#10;Description automatically generated">
                <a:extLst>
                  <a:ext uri="{FF2B5EF4-FFF2-40B4-BE49-F238E27FC236}">
                    <a16:creationId xmlns:a16="http://schemas.microsoft.com/office/drawing/2014/main" id="{6FB696D6-F43E-A0C4-CEA1-62096C9C9D0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842648" y="5816252"/>
                <a:ext cx="707811" cy="707811"/>
              </a:xfrm>
              <a:prstGeom prst="rect">
                <a:avLst/>
              </a:prstGeom>
            </p:spPr>
          </p:pic>
          <p:sp>
            <p:nvSpPr>
              <p:cNvPr id="30" name="TextBox 29">
                <a:extLst>
                  <a:ext uri="{FF2B5EF4-FFF2-40B4-BE49-F238E27FC236}">
                    <a16:creationId xmlns:a16="http://schemas.microsoft.com/office/drawing/2014/main" id="{F16F9670-B0C9-C7DA-1794-7D58349E46F7}"/>
                  </a:ext>
                </a:extLst>
              </p:cNvPr>
              <p:cNvSpPr txBox="1"/>
              <p:nvPr/>
            </p:nvSpPr>
            <p:spPr>
              <a:xfrm>
                <a:off x="7674390" y="5862958"/>
                <a:ext cx="2257767" cy="353943"/>
              </a:xfrm>
              <a:prstGeom prst="rect">
                <a:avLst/>
              </a:prstGeom>
              <a:noFill/>
            </p:spPr>
            <p:txBody>
              <a:bodyPr wrap="square" rtlCol="0">
                <a:spAutoFit/>
              </a:bodyPr>
              <a:lstStyle/>
              <a:p>
                <a:pPr>
                  <a:spcAft>
                    <a:spcPts val="600"/>
                  </a:spcAft>
                </a:pPr>
                <a:r>
                  <a:rPr lang="en-US" sz="850" dirty="0" err="1">
                    <a:latin typeface="Calibri" panose="020F0502020204030204" pitchFamily="34" charset="0"/>
                    <a:ea typeface="Roboto" panose="02000000000000000000" pitchFamily="2" charset="0"/>
                    <a:cs typeface="Calibri" panose="020F0502020204030204" pitchFamily="34" charset="0"/>
                  </a:rPr>
                  <a:t>Please scan the QR Code for more information of PMC’s projects</a:t>
                </a:r>
              </a:p>
            </p:txBody>
          </p:sp>
        </p:grpSp>
        <p:grpSp>
          <p:nvGrpSpPr>
            <p:cNvPr id="17" name="Group 16">
              <a:extLst>
                <a:ext uri="{FF2B5EF4-FFF2-40B4-BE49-F238E27FC236}">
                  <a16:creationId xmlns:a16="http://schemas.microsoft.com/office/drawing/2014/main" id="{9B2EFC9E-12A5-4E60-D823-EE63DFF77090}"/>
                </a:ext>
              </a:extLst>
            </p:cNvPr>
            <p:cNvGrpSpPr/>
            <p:nvPr/>
          </p:nvGrpSpPr>
          <p:grpSpPr>
            <a:xfrm>
              <a:off x="7464974" y="5761450"/>
              <a:ext cx="877768" cy="817716"/>
              <a:chOff x="10046469" y="4908124"/>
              <a:chExt cx="877768" cy="817716"/>
            </a:xfrm>
          </p:grpSpPr>
          <p:sp>
            <p:nvSpPr>
              <p:cNvPr id="18" name="Freeform: Shape 41">
                <a:extLst>
                  <a:ext uri="{FF2B5EF4-FFF2-40B4-BE49-F238E27FC236}">
                    <a16:creationId xmlns:a16="http://schemas.microsoft.com/office/drawing/2014/main" id="{F6DA86D2-7559-95B1-ACD4-A54782B76DDE}"/>
                  </a:ext>
                </a:extLst>
              </p:cNvPr>
              <p:cNvSpPr/>
              <p:nvPr/>
            </p:nvSpPr>
            <p:spPr>
              <a:xfrm>
                <a:off x="10046469" y="4915442"/>
                <a:ext cx="70211" cy="67010"/>
              </a:xfrm>
              <a:custGeom>
                <a:avLst/>
                <a:gdLst>
                  <a:gd name="connsiteX0" fmla="*/ 13032 w 46674"/>
                  <a:gd name="connsiteY0" fmla="*/ 44547 h 44546"/>
                  <a:gd name="connsiteX1" fmla="*/ 13032 w 46674"/>
                  <a:gd name="connsiteY1" fmla="*/ 12367 h 44546"/>
                  <a:gd name="connsiteX2" fmla="*/ 46674 w 46674"/>
                  <a:gd name="connsiteY2" fmla="*/ 12367 h 44546"/>
                  <a:gd name="connsiteX3" fmla="*/ 46674 w 46674"/>
                  <a:gd name="connsiteY3" fmla="*/ 0 h 44546"/>
                  <a:gd name="connsiteX4" fmla="*/ 0 w 46674"/>
                  <a:gd name="connsiteY4" fmla="*/ 0 h 44546"/>
                  <a:gd name="connsiteX5" fmla="*/ 0 w 46674"/>
                  <a:gd name="connsiteY5" fmla="*/ 44547 h 4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4" h="44546">
                    <a:moveTo>
                      <a:pt x="13032" y="44547"/>
                    </a:moveTo>
                    <a:lnTo>
                      <a:pt x="13032" y="12367"/>
                    </a:lnTo>
                    <a:lnTo>
                      <a:pt x="46674" y="12367"/>
                    </a:lnTo>
                    <a:lnTo>
                      <a:pt x="46674" y="0"/>
                    </a:lnTo>
                    <a:lnTo>
                      <a:pt x="0" y="0"/>
                    </a:lnTo>
                    <a:lnTo>
                      <a:pt x="0" y="44547"/>
                    </a:lnTo>
                    <a:close/>
                  </a:path>
                </a:pathLst>
              </a:custGeom>
              <a:solidFill>
                <a:srgbClr val="024364"/>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20" name="Freeform: Shape 42">
                <a:extLst>
                  <a:ext uri="{FF2B5EF4-FFF2-40B4-BE49-F238E27FC236}">
                    <a16:creationId xmlns:a16="http://schemas.microsoft.com/office/drawing/2014/main" id="{CB1D53BD-E630-891D-F410-A1C5C72EF6F5}"/>
                  </a:ext>
                </a:extLst>
              </p:cNvPr>
              <p:cNvSpPr/>
              <p:nvPr/>
            </p:nvSpPr>
            <p:spPr>
              <a:xfrm>
                <a:off x="10052422" y="5655629"/>
                <a:ext cx="67010" cy="70211"/>
              </a:xfrm>
              <a:custGeom>
                <a:avLst/>
                <a:gdLst>
                  <a:gd name="connsiteX0" fmla="*/ 44547 w 44546"/>
                  <a:gd name="connsiteY0" fmla="*/ 33643 h 46674"/>
                  <a:gd name="connsiteX1" fmla="*/ 12367 w 44546"/>
                  <a:gd name="connsiteY1" fmla="*/ 33643 h 46674"/>
                  <a:gd name="connsiteX2" fmla="*/ 12367 w 44546"/>
                  <a:gd name="connsiteY2" fmla="*/ 0 h 46674"/>
                  <a:gd name="connsiteX3" fmla="*/ 0 w 44546"/>
                  <a:gd name="connsiteY3" fmla="*/ 0 h 46674"/>
                  <a:gd name="connsiteX4" fmla="*/ 0 w 44546"/>
                  <a:gd name="connsiteY4" fmla="*/ 46675 h 46674"/>
                  <a:gd name="connsiteX5" fmla="*/ 44547 w 44546"/>
                  <a:gd name="connsiteY5" fmla="*/ 46675 h 4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46" h="46674">
                    <a:moveTo>
                      <a:pt x="44547" y="33643"/>
                    </a:moveTo>
                    <a:lnTo>
                      <a:pt x="12367" y="33643"/>
                    </a:lnTo>
                    <a:lnTo>
                      <a:pt x="12367" y="0"/>
                    </a:lnTo>
                    <a:lnTo>
                      <a:pt x="0" y="0"/>
                    </a:lnTo>
                    <a:lnTo>
                      <a:pt x="0" y="46675"/>
                    </a:lnTo>
                    <a:lnTo>
                      <a:pt x="44547" y="46675"/>
                    </a:lnTo>
                    <a:close/>
                  </a:path>
                </a:pathLst>
              </a:custGeom>
              <a:solidFill>
                <a:srgbClr val="024364"/>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21" name="Freeform: Shape 43">
                <a:extLst>
                  <a:ext uri="{FF2B5EF4-FFF2-40B4-BE49-F238E27FC236}">
                    <a16:creationId xmlns:a16="http://schemas.microsoft.com/office/drawing/2014/main" id="{A3E6A96A-6C51-DCB9-ABEA-BB6B9C472E73}"/>
                  </a:ext>
                </a:extLst>
              </p:cNvPr>
              <p:cNvSpPr/>
              <p:nvPr/>
            </p:nvSpPr>
            <p:spPr>
              <a:xfrm>
                <a:off x="10857227" y="4908124"/>
                <a:ext cx="67010" cy="70211"/>
              </a:xfrm>
              <a:custGeom>
                <a:avLst/>
                <a:gdLst>
                  <a:gd name="connsiteX0" fmla="*/ 0 w 44546"/>
                  <a:gd name="connsiteY0" fmla="*/ 13032 h 46674"/>
                  <a:gd name="connsiteX1" fmla="*/ 32180 w 44546"/>
                  <a:gd name="connsiteY1" fmla="*/ 13032 h 46674"/>
                  <a:gd name="connsiteX2" fmla="*/ 32180 w 44546"/>
                  <a:gd name="connsiteY2" fmla="*/ 46674 h 46674"/>
                  <a:gd name="connsiteX3" fmla="*/ 44547 w 44546"/>
                  <a:gd name="connsiteY3" fmla="*/ 46674 h 46674"/>
                  <a:gd name="connsiteX4" fmla="*/ 44547 w 44546"/>
                  <a:gd name="connsiteY4" fmla="*/ 0 h 46674"/>
                  <a:gd name="connsiteX5" fmla="*/ 0 w 44546"/>
                  <a:gd name="connsiteY5" fmla="*/ 0 h 4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46" h="46674">
                    <a:moveTo>
                      <a:pt x="0" y="13032"/>
                    </a:moveTo>
                    <a:lnTo>
                      <a:pt x="32180" y="13032"/>
                    </a:lnTo>
                    <a:lnTo>
                      <a:pt x="32180" y="46674"/>
                    </a:lnTo>
                    <a:lnTo>
                      <a:pt x="44547" y="46674"/>
                    </a:lnTo>
                    <a:lnTo>
                      <a:pt x="44547" y="0"/>
                    </a:lnTo>
                    <a:lnTo>
                      <a:pt x="0" y="0"/>
                    </a:lnTo>
                    <a:close/>
                  </a:path>
                </a:pathLst>
              </a:custGeom>
              <a:solidFill>
                <a:srgbClr val="024364"/>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23" name="Freeform: Shape 44">
                <a:extLst>
                  <a:ext uri="{FF2B5EF4-FFF2-40B4-BE49-F238E27FC236}">
                    <a16:creationId xmlns:a16="http://schemas.microsoft.com/office/drawing/2014/main" id="{92E0FCFE-FA6F-3F3E-2545-04A053EA8428}"/>
                  </a:ext>
                </a:extLst>
              </p:cNvPr>
              <p:cNvSpPr/>
              <p:nvPr/>
            </p:nvSpPr>
            <p:spPr>
              <a:xfrm>
                <a:off x="10846372" y="5654116"/>
                <a:ext cx="70211" cy="67010"/>
              </a:xfrm>
              <a:custGeom>
                <a:avLst/>
                <a:gdLst>
                  <a:gd name="connsiteX0" fmla="*/ 33643 w 46674"/>
                  <a:gd name="connsiteY0" fmla="*/ 0 h 44546"/>
                  <a:gd name="connsiteX1" fmla="*/ 33643 w 46674"/>
                  <a:gd name="connsiteY1" fmla="*/ 32047 h 44546"/>
                  <a:gd name="connsiteX2" fmla="*/ 0 w 46674"/>
                  <a:gd name="connsiteY2" fmla="*/ 32047 h 44546"/>
                  <a:gd name="connsiteX3" fmla="*/ 0 w 46674"/>
                  <a:gd name="connsiteY3" fmla="*/ 44547 h 44546"/>
                  <a:gd name="connsiteX4" fmla="*/ 46674 w 46674"/>
                  <a:gd name="connsiteY4" fmla="*/ 44547 h 44546"/>
                  <a:gd name="connsiteX5" fmla="*/ 46674 w 46674"/>
                  <a:gd name="connsiteY5" fmla="*/ 0 h 4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4" h="44546">
                    <a:moveTo>
                      <a:pt x="33643" y="0"/>
                    </a:moveTo>
                    <a:lnTo>
                      <a:pt x="33643" y="32047"/>
                    </a:lnTo>
                    <a:lnTo>
                      <a:pt x="0" y="32047"/>
                    </a:lnTo>
                    <a:lnTo>
                      <a:pt x="0" y="44547"/>
                    </a:lnTo>
                    <a:lnTo>
                      <a:pt x="46674" y="44547"/>
                    </a:lnTo>
                    <a:lnTo>
                      <a:pt x="46674" y="0"/>
                    </a:lnTo>
                    <a:close/>
                  </a:path>
                </a:pathLst>
              </a:custGeom>
              <a:solidFill>
                <a:srgbClr val="024364"/>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grpSp>
      </p:grpSp>
      <p:pic>
        <p:nvPicPr>
          <p:cNvPr id="10" name="Picture 9">
            <a:extLst>
              <a:ext uri="{FF2B5EF4-FFF2-40B4-BE49-F238E27FC236}">
                <a16:creationId xmlns:a16="http://schemas.microsoft.com/office/drawing/2014/main" id="{58F6469C-E720-1F48-A13E-0C4F54141EA5}"/>
              </a:ext>
            </a:extLst>
          </p:cNvPr>
          <p:cNvPicPr>
            <a:picLocks noChangeAspect="1"/>
          </p:cNvPicPr>
          <p:nvPr/>
        </p:nvPicPr>
        <p:blipFill>
          <a:blip r:embed="rId13"/>
          <a:stretch>
            <a:fillRect/>
          </a:stretch>
        </p:blipFill>
        <p:spPr>
          <a:xfrm>
            <a:off x="5054861" y="0"/>
            <a:ext cx="4236937" cy="5988678"/>
          </a:xfrm>
          <a:prstGeom prst="rect">
            <a:avLst/>
          </a:prstGeom>
        </p:spPr>
      </p:pic>
      <p:pic>
        <p:nvPicPr>
          <p:cNvPr id="48" name="Picture 47">
            <a:extLst>
              <a:ext uri="{FF2B5EF4-FFF2-40B4-BE49-F238E27FC236}">
                <a16:creationId xmlns:a16="http://schemas.microsoft.com/office/drawing/2014/main" id="{E90F1A47-0CB5-064E-A141-7909BD8670E5}"/>
              </a:ext>
            </a:extLst>
          </p:cNvPr>
          <p:cNvPicPr>
            <a:picLocks noChangeAspect="1"/>
          </p:cNvPicPr>
          <p:nvPr/>
        </p:nvPicPr>
        <p:blipFill>
          <a:blip r:embed="rId14"/>
          <a:stretch>
            <a:fillRect/>
          </a:stretch>
        </p:blipFill>
        <p:spPr>
          <a:xfrm>
            <a:off x="11009294" y="332337"/>
            <a:ext cx="875326" cy="490106"/>
          </a:xfrm>
          <a:prstGeom prst="rect">
            <a:avLst/>
          </a:prstGeom>
        </p:spPr>
      </p:pic>
    </p:spTree>
    <p:extLst>
      <p:ext uri="{BB962C8B-B14F-4D97-AF65-F5344CB8AC3E}">
        <p14:creationId xmlns:p14="http://schemas.microsoft.com/office/powerpoint/2010/main" val="39940589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68469" y="0"/>
            <a:ext cx="2437455" cy="6858000"/>
            <a:chOff x="0" y="0"/>
            <a:chExt cx="566438" cy="1593725"/>
          </a:xfrm>
        </p:grpSpPr>
        <p:sp>
          <p:nvSpPr>
            <p:cNvPr id="3" name="Freeform 3"/>
            <p:cNvSpPr/>
            <p:nvPr/>
          </p:nvSpPr>
          <p:spPr>
            <a:xfrm>
              <a:off x="0" y="0"/>
              <a:ext cx="566438" cy="1593725"/>
            </a:xfrm>
            <a:custGeom>
              <a:avLst/>
              <a:gdLst/>
              <a:ahLst/>
              <a:cxnLst/>
              <a:rect l="l" t="t" r="r" b="b"/>
              <a:pathLst>
                <a:path w="566438" h="1593725">
                  <a:moveTo>
                    <a:pt x="0" y="0"/>
                  </a:moveTo>
                  <a:lnTo>
                    <a:pt x="566438" y="0"/>
                  </a:lnTo>
                  <a:lnTo>
                    <a:pt x="566438" y="1593725"/>
                  </a:lnTo>
                  <a:lnTo>
                    <a:pt x="0" y="1593725"/>
                  </a:lnTo>
                  <a:close/>
                </a:path>
              </a:pathLst>
            </a:custGeom>
            <a:blipFill>
              <a:blip r:embed="rId2"/>
              <a:stretch>
                <a:fillRect l="-95146" r="-227155"/>
              </a:stretch>
            </a:blipFill>
          </p:spPr>
        </p:sp>
      </p:grpSp>
      <p:grpSp>
        <p:nvGrpSpPr>
          <p:cNvPr id="6" name="Group 6"/>
          <p:cNvGrpSpPr/>
          <p:nvPr/>
        </p:nvGrpSpPr>
        <p:grpSpPr>
          <a:xfrm>
            <a:off x="3400237" y="1301445"/>
            <a:ext cx="1305544" cy="32559"/>
            <a:chOff x="0" y="0"/>
            <a:chExt cx="2611088" cy="65118"/>
          </a:xfrm>
        </p:grpSpPr>
        <p:grpSp>
          <p:nvGrpSpPr>
            <p:cNvPr id="7" name="Group 7"/>
            <p:cNvGrpSpPr/>
            <p:nvPr/>
          </p:nvGrpSpPr>
          <p:grpSpPr>
            <a:xfrm>
              <a:off x="0" y="0"/>
              <a:ext cx="1927109" cy="65118"/>
              <a:chOff x="0" y="0"/>
              <a:chExt cx="371202" cy="12543"/>
            </a:xfrm>
          </p:grpSpPr>
          <p:sp>
            <p:nvSpPr>
              <p:cNvPr id="8" name="Freeform 8"/>
              <p:cNvSpPr/>
              <p:nvPr/>
            </p:nvSpPr>
            <p:spPr>
              <a:xfrm>
                <a:off x="0" y="0"/>
                <a:ext cx="371202" cy="12543"/>
              </a:xfrm>
              <a:custGeom>
                <a:avLst/>
                <a:gdLst/>
                <a:ahLst/>
                <a:cxnLst/>
                <a:rect l="l" t="t" r="r" b="b"/>
                <a:pathLst>
                  <a:path w="371202" h="12543">
                    <a:moveTo>
                      <a:pt x="0" y="0"/>
                    </a:moveTo>
                    <a:lnTo>
                      <a:pt x="371202" y="0"/>
                    </a:lnTo>
                    <a:lnTo>
                      <a:pt x="371202" y="12543"/>
                    </a:lnTo>
                    <a:lnTo>
                      <a:pt x="0" y="12543"/>
                    </a:lnTo>
                    <a:close/>
                  </a:path>
                </a:pathLst>
              </a:custGeom>
              <a:solidFill>
                <a:srgbClr val="1E3D5B"/>
              </a:solidFill>
            </p:spPr>
          </p:sp>
          <p:sp>
            <p:nvSpPr>
              <p:cNvPr id="9" name="TextBox 9"/>
              <p:cNvSpPr txBox="1"/>
              <p:nvPr/>
            </p:nvSpPr>
            <p:spPr>
              <a:xfrm>
                <a:off x="0" y="-57150"/>
                <a:ext cx="371202" cy="69693"/>
              </a:xfrm>
              <a:prstGeom prst="rect">
                <a:avLst/>
              </a:prstGeom>
            </p:spPr>
            <p:txBody>
              <a:bodyPr lIns="33867" tIns="33867" rIns="33867" bIns="33867" rtlCol="0" anchor="ctr"/>
              <a:lstStyle/>
              <a:p>
                <a:pPr algn="ctr">
                  <a:lnSpc>
                    <a:spcPts val="1773"/>
                  </a:lnSpc>
                  <a:spcBef>
                    <a:spcPct val="0"/>
                  </a:spcBef>
                </a:pPr>
                <a:endParaRPr sz="1200"/>
              </a:p>
            </p:txBody>
          </p:sp>
        </p:grpSp>
        <p:grpSp>
          <p:nvGrpSpPr>
            <p:cNvPr id="10" name="Group 10"/>
            <p:cNvGrpSpPr/>
            <p:nvPr/>
          </p:nvGrpSpPr>
          <p:grpSpPr>
            <a:xfrm>
              <a:off x="2108044" y="0"/>
              <a:ext cx="503044" cy="65118"/>
              <a:chOff x="0" y="0"/>
              <a:chExt cx="96897" cy="12543"/>
            </a:xfrm>
          </p:grpSpPr>
          <p:sp>
            <p:nvSpPr>
              <p:cNvPr id="11" name="Freeform 11"/>
              <p:cNvSpPr/>
              <p:nvPr/>
            </p:nvSpPr>
            <p:spPr>
              <a:xfrm>
                <a:off x="0" y="0"/>
                <a:ext cx="96897" cy="12543"/>
              </a:xfrm>
              <a:custGeom>
                <a:avLst/>
                <a:gdLst/>
                <a:ahLst/>
                <a:cxnLst/>
                <a:rect l="l" t="t" r="r" b="b"/>
                <a:pathLst>
                  <a:path w="96897" h="12543">
                    <a:moveTo>
                      <a:pt x="0" y="0"/>
                    </a:moveTo>
                    <a:lnTo>
                      <a:pt x="96897" y="0"/>
                    </a:lnTo>
                    <a:lnTo>
                      <a:pt x="96897" y="12543"/>
                    </a:lnTo>
                    <a:lnTo>
                      <a:pt x="0" y="12543"/>
                    </a:lnTo>
                    <a:close/>
                  </a:path>
                </a:pathLst>
              </a:custGeom>
              <a:solidFill>
                <a:srgbClr val="1E3D5B"/>
              </a:solidFill>
            </p:spPr>
          </p:sp>
          <p:sp>
            <p:nvSpPr>
              <p:cNvPr id="12" name="TextBox 12"/>
              <p:cNvSpPr txBox="1"/>
              <p:nvPr/>
            </p:nvSpPr>
            <p:spPr>
              <a:xfrm>
                <a:off x="0" y="-57150"/>
                <a:ext cx="96897" cy="69693"/>
              </a:xfrm>
              <a:prstGeom prst="rect">
                <a:avLst/>
              </a:prstGeom>
            </p:spPr>
            <p:txBody>
              <a:bodyPr lIns="33867" tIns="33867" rIns="33867" bIns="33867" rtlCol="0" anchor="ctr"/>
              <a:lstStyle/>
              <a:p>
                <a:pPr algn="ctr">
                  <a:lnSpc>
                    <a:spcPts val="1773"/>
                  </a:lnSpc>
                  <a:spcBef>
                    <a:spcPct val="0"/>
                  </a:spcBef>
                </a:pPr>
                <a:endParaRPr sz="1200"/>
              </a:p>
            </p:txBody>
          </p:sp>
        </p:grpSp>
      </p:grpSp>
      <p:grpSp>
        <p:nvGrpSpPr>
          <p:cNvPr id="13" name="Group 13"/>
          <p:cNvGrpSpPr/>
          <p:nvPr/>
        </p:nvGrpSpPr>
        <p:grpSpPr>
          <a:xfrm>
            <a:off x="3490577" y="2136996"/>
            <a:ext cx="140655" cy="140655"/>
            <a:chOff x="0" y="0"/>
            <a:chExt cx="704801" cy="704801"/>
          </a:xfrm>
        </p:grpSpPr>
        <p:sp>
          <p:nvSpPr>
            <p:cNvPr id="14" name="Freeform 14"/>
            <p:cNvSpPr/>
            <p:nvPr/>
          </p:nvSpPr>
          <p:spPr>
            <a:xfrm>
              <a:off x="0" y="0"/>
              <a:ext cx="704801" cy="704801"/>
            </a:xfrm>
            <a:custGeom>
              <a:avLst/>
              <a:gdLst/>
              <a:ahLst/>
              <a:cxnLst/>
              <a:rect l="l" t="t" r="r" b="b"/>
              <a:pathLst>
                <a:path w="704801" h="704801">
                  <a:moveTo>
                    <a:pt x="352401" y="0"/>
                  </a:moveTo>
                  <a:lnTo>
                    <a:pt x="704801" y="352401"/>
                  </a:lnTo>
                  <a:lnTo>
                    <a:pt x="352401" y="704801"/>
                  </a:lnTo>
                  <a:lnTo>
                    <a:pt x="0" y="352401"/>
                  </a:lnTo>
                  <a:lnTo>
                    <a:pt x="352401" y="0"/>
                  </a:lnTo>
                  <a:close/>
                </a:path>
              </a:pathLst>
            </a:custGeom>
            <a:solidFill>
              <a:srgbClr val="1E3D5B"/>
            </a:solidFill>
          </p:spPr>
        </p:sp>
        <p:sp>
          <p:nvSpPr>
            <p:cNvPr id="15" name="TextBox 15"/>
            <p:cNvSpPr txBox="1"/>
            <p:nvPr/>
          </p:nvSpPr>
          <p:spPr>
            <a:xfrm>
              <a:off x="121138" y="73513"/>
              <a:ext cx="462526" cy="510151"/>
            </a:xfrm>
            <a:prstGeom prst="rect">
              <a:avLst/>
            </a:prstGeom>
          </p:spPr>
          <p:txBody>
            <a:bodyPr lIns="33867" tIns="33867" rIns="33867" bIns="33867" rtlCol="0" anchor="ctr"/>
            <a:lstStyle/>
            <a:p>
              <a:pPr algn="ctr">
                <a:lnSpc>
                  <a:spcPts val="1679"/>
                </a:lnSpc>
              </a:pPr>
              <a:endParaRPr sz="1200"/>
            </a:p>
          </p:txBody>
        </p:sp>
      </p:grpSp>
      <p:grpSp>
        <p:nvGrpSpPr>
          <p:cNvPr id="16" name="Group 16"/>
          <p:cNvGrpSpPr/>
          <p:nvPr/>
        </p:nvGrpSpPr>
        <p:grpSpPr>
          <a:xfrm>
            <a:off x="3490577" y="3334370"/>
            <a:ext cx="140655" cy="140655"/>
            <a:chOff x="0" y="0"/>
            <a:chExt cx="704801" cy="704801"/>
          </a:xfrm>
        </p:grpSpPr>
        <p:sp>
          <p:nvSpPr>
            <p:cNvPr id="17" name="Freeform 17"/>
            <p:cNvSpPr/>
            <p:nvPr/>
          </p:nvSpPr>
          <p:spPr>
            <a:xfrm>
              <a:off x="0" y="0"/>
              <a:ext cx="704801" cy="704801"/>
            </a:xfrm>
            <a:custGeom>
              <a:avLst/>
              <a:gdLst/>
              <a:ahLst/>
              <a:cxnLst/>
              <a:rect l="l" t="t" r="r" b="b"/>
              <a:pathLst>
                <a:path w="704801" h="704801">
                  <a:moveTo>
                    <a:pt x="352401" y="0"/>
                  </a:moveTo>
                  <a:lnTo>
                    <a:pt x="704801" y="352401"/>
                  </a:lnTo>
                  <a:lnTo>
                    <a:pt x="352401" y="704801"/>
                  </a:lnTo>
                  <a:lnTo>
                    <a:pt x="0" y="352401"/>
                  </a:lnTo>
                  <a:lnTo>
                    <a:pt x="352401" y="0"/>
                  </a:lnTo>
                  <a:close/>
                </a:path>
              </a:pathLst>
            </a:custGeom>
            <a:solidFill>
              <a:srgbClr val="1E3D5B"/>
            </a:solidFill>
          </p:spPr>
        </p:sp>
        <p:sp>
          <p:nvSpPr>
            <p:cNvPr id="18" name="TextBox 18"/>
            <p:cNvSpPr txBox="1"/>
            <p:nvPr/>
          </p:nvSpPr>
          <p:spPr>
            <a:xfrm>
              <a:off x="121138" y="73513"/>
              <a:ext cx="462526" cy="510151"/>
            </a:xfrm>
            <a:prstGeom prst="rect">
              <a:avLst/>
            </a:prstGeom>
          </p:spPr>
          <p:txBody>
            <a:bodyPr lIns="33867" tIns="33867" rIns="33867" bIns="33867" rtlCol="0" anchor="ctr"/>
            <a:lstStyle/>
            <a:p>
              <a:pPr algn="ctr">
                <a:lnSpc>
                  <a:spcPts val="1679"/>
                </a:lnSpc>
              </a:pPr>
              <a:endParaRPr sz="1200"/>
            </a:p>
          </p:txBody>
        </p:sp>
      </p:grpSp>
      <p:grpSp>
        <p:nvGrpSpPr>
          <p:cNvPr id="19" name="Group 19"/>
          <p:cNvGrpSpPr/>
          <p:nvPr/>
        </p:nvGrpSpPr>
        <p:grpSpPr>
          <a:xfrm>
            <a:off x="3499359" y="3951714"/>
            <a:ext cx="140655" cy="140655"/>
            <a:chOff x="0" y="0"/>
            <a:chExt cx="704801" cy="704801"/>
          </a:xfrm>
        </p:grpSpPr>
        <p:sp>
          <p:nvSpPr>
            <p:cNvPr id="20" name="Freeform 20"/>
            <p:cNvSpPr/>
            <p:nvPr/>
          </p:nvSpPr>
          <p:spPr>
            <a:xfrm>
              <a:off x="0" y="0"/>
              <a:ext cx="704801" cy="704801"/>
            </a:xfrm>
            <a:custGeom>
              <a:avLst/>
              <a:gdLst/>
              <a:ahLst/>
              <a:cxnLst/>
              <a:rect l="l" t="t" r="r" b="b"/>
              <a:pathLst>
                <a:path w="704801" h="704801">
                  <a:moveTo>
                    <a:pt x="352401" y="0"/>
                  </a:moveTo>
                  <a:lnTo>
                    <a:pt x="704801" y="352401"/>
                  </a:lnTo>
                  <a:lnTo>
                    <a:pt x="352401" y="704801"/>
                  </a:lnTo>
                  <a:lnTo>
                    <a:pt x="0" y="352401"/>
                  </a:lnTo>
                  <a:lnTo>
                    <a:pt x="352401" y="0"/>
                  </a:lnTo>
                  <a:close/>
                </a:path>
              </a:pathLst>
            </a:custGeom>
            <a:solidFill>
              <a:srgbClr val="1E3D5B"/>
            </a:solidFill>
          </p:spPr>
        </p:sp>
        <p:sp>
          <p:nvSpPr>
            <p:cNvPr id="21" name="TextBox 21"/>
            <p:cNvSpPr txBox="1"/>
            <p:nvPr/>
          </p:nvSpPr>
          <p:spPr>
            <a:xfrm>
              <a:off x="121138" y="73513"/>
              <a:ext cx="462526" cy="510151"/>
            </a:xfrm>
            <a:prstGeom prst="rect">
              <a:avLst/>
            </a:prstGeom>
          </p:spPr>
          <p:txBody>
            <a:bodyPr lIns="33867" tIns="33867" rIns="33867" bIns="33867" rtlCol="0" anchor="ctr"/>
            <a:lstStyle/>
            <a:p>
              <a:pPr algn="ctr">
                <a:lnSpc>
                  <a:spcPts val="1679"/>
                </a:lnSpc>
              </a:pPr>
              <a:endParaRPr sz="1200"/>
            </a:p>
          </p:txBody>
        </p:sp>
      </p:grpSp>
      <p:grpSp>
        <p:nvGrpSpPr>
          <p:cNvPr id="22" name="Group 22"/>
          <p:cNvGrpSpPr/>
          <p:nvPr/>
        </p:nvGrpSpPr>
        <p:grpSpPr>
          <a:xfrm>
            <a:off x="3499359" y="4838091"/>
            <a:ext cx="140655" cy="140655"/>
            <a:chOff x="0" y="0"/>
            <a:chExt cx="704801" cy="704801"/>
          </a:xfrm>
        </p:grpSpPr>
        <p:sp>
          <p:nvSpPr>
            <p:cNvPr id="23" name="Freeform 23"/>
            <p:cNvSpPr/>
            <p:nvPr/>
          </p:nvSpPr>
          <p:spPr>
            <a:xfrm>
              <a:off x="0" y="0"/>
              <a:ext cx="704801" cy="704801"/>
            </a:xfrm>
            <a:custGeom>
              <a:avLst/>
              <a:gdLst/>
              <a:ahLst/>
              <a:cxnLst/>
              <a:rect l="l" t="t" r="r" b="b"/>
              <a:pathLst>
                <a:path w="704801" h="704801">
                  <a:moveTo>
                    <a:pt x="352401" y="0"/>
                  </a:moveTo>
                  <a:lnTo>
                    <a:pt x="704801" y="352401"/>
                  </a:lnTo>
                  <a:lnTo>
                    <a:pt x="352401" y="704801"/>
                  </a:lnTo>
                  <a:lnTo>
                    <a:pt x="0" y="352401"/>
                  </a:lnTo>
                  <a:lnTo>
                    <a:pt x="352401" y="0"/>
                  </a:lnTo>
                  <a:close/>
                </a:path>
              </a:pathLst>
            </a:custGeom>
            <a:solidFill>
              <a:srgbClr val="1E3D5B"/>
            </a:solidFill>
          </p:spPr>
        </p:sp>
        <p:sp>
          <p:nvSpPr>
            <p:cNvPr id="24" name="TextBox 24"/>
            <p:cNvSpPr txBox="1"/>
            <p:nvPr/>
          </p:nvSpPr>
          <p:spPr>
            <a:xfrm>
              <a:off x="121138" y="73513"/>
              <a:ext cx="462526" cy="510151"/>
            </a:xfrm>
            <a:prstGeom prst="rect">
              <a:avLst/>
            </a:prstGeom>
          </p:spPr>
          <p:txBody>
            <a:bodyPr lIns="33867" tIns="33867" rIns="33867" bIns="33867" rtlCol="0" anchor="ctr"/>
            <a:lstStyle/>
            <a:p>
              <a:pPr algn="ctr">
                <a:lnSpc>
                  <a:spcPts val="1679"/>
                </a:lnSpc>
              </a:pPr>
              <a:endParaRPr sz="1200"/>
            </a:p>
          </p:txBody>
        </p:sp>
      </p:grpSp>
      <p:sp>
        <p:nvSpPr>
          <p:cNvPr id="25" name="Freeform 25"/>
          <p:cNvSpPr/>
          <p:nvPr/>
        </p:nvSpPr>
        <p:spPr>
          <a:xfrm>
            <a:off x="10835613" y="4323296"/>
            <a:ext cx="2592080" cy="2524038"/>
          </a:xfrm>
          <a:custGeom>
            <a:avLst/>
            <a:gdLst/>
            <a:ahLst/>
            <a:cxnLst/>
            <a:rect l="l" t="t" r="r" b="b"/>
            <a:pathLst>
              <a:path w="3888120" h="3786057">
                <a:moveTo>
                  <a:pt x="0" y="0"/>
                </a:moveTo>
                <a:lnTo>
                  <a:pt x="3888120" y="0"/>
                </a:lnTo>
                <a:lnTo>
                  <a:pt x="3888120" y="3786057"/>
                </a:lnTo>
                <a:lnTo>
                  <a:pt x="0" y="3786057"/>
                </a:lnTo>
                <a:lnTo>
                  <a:pt x="0" y="0"/>
                </a:lnTo>
                <a:close/>
              </a:path>
            </a:pathLst>
          </a:custGeom>
          <a:blipFill>
            <a:blip r:embed="rId3">
              <a:extLst>
                <a:ext uri="{96DAC541-7B7A-43D3-8B79-37D633B846F1}">
                  <asvg:svgBlip xmlns:asvg="http://schemas.microsoft.com/office/drawing/2016/SVG/main" r:embed="rId4"/>
                </a:ext>
              </a:extLst>
            </a:blip>
            <a:stretch>
              <a:fillRect/>
            </a:stretch>
          </a:blipFill>
          <a:ln cap="sq">
            <a:noFill/>
            <a:prstDash val="solid"/>
            <a:miter/>
          </a:ln>
        </p:spPr>
      </p:sp>
      <p:grpSp>
        <p:nvGrpSpPr>
          <p:cNvPr id="26" name="Group 26"/>
          <p:cNvGrpSpPr/>
          <p:nvPr/>
        </p:nvGrpSpPr>
        <p:grpSpPr>
          <a:xfrm>
            <a:off x="3499359" y="5127519"/>
            <a:ext cx="140655" cy="140655"/>
            <a:chOff x="0" y="0"/>
            <a:chExt cx="704801" cy="704801"/>
          </a:xfrm>
        </p:grpSpPr>
        <p:sp>
          <p:nvSpPr>
            <p:cNvPr id="27" name="Freeform 27"/>
            <p:cNvSpPr/>
            <p:nvPr/>
          </p:nvSpPr>
          <p:spPr>
            <a:xfrm>
              <a:off x="0" y="0"/>
              <a:ext cx="704801" cy="704801"/>
            </a:xfrm>
            <a:custGeom>
              <a:avLst/>
              <a:gdLst/>
              <a:ahLst/>
              <a:cxnLst/>
              <a:rect l="l" t="t" r="r" b="b"/>
              <a:pathLst>
                <a:path w="704801" h="704801">
                  <a:moveTo>
                    <a:pt x="352401" y="0"/>
                  </a:moveTo>
                  <a:lnTo>
                    <a:pt x="704801" y="352401"/>
                  </a:lnTo>
                  <a:lnTo>
                    <a:pt x="352401" y="704801"/>
                  </a:lnTo>
                  <a:lnTo>
                    <a:pt x="0" y="352401"/>
                  </a:lnTo>
                  <a:lnTo>
                    <a:pt x="352401" y="0"/>
                  </a:lnTo>
                  <a:close/>
                </a:path>
              </a:pathLst>
            </a:custGeom>
            <a:solidFill>
              <a:srgbClr val="1E3D5B"/>
            </a:solidFill>
          </p:spPr>
        </p:sp>
        <p:sp>
          <p:nvSpPr>
            <p:cNvPr id="28" name="TextBox 28"/>
            <p:cNvSpPr txBox="1"/>
            <p:nvPr/>
          </p:nvSpPr>
          <p:spPr>
            <a:xfrm>
              <a:off x="121138" y="73513"/>
              <a:ext cx="462526" cy="510151"/>
            </a:xfrm>
            <a:prstGeom prst="rect">
              <a:avLst/>
            </a:prstGeom>
          </p:spPr>
          <p:txBody>
            <a:bodyPr lIns="33867" tIns="33867" rIns="33867" bIns="33867" rtlCol="0" anchor="ctr"/>
            <a:lstStyle/>
            <a:p>
              <a:pPr algn="ctr">
                <a:lnSpc>
                  <a:spcPts val="1679"/>
                </a:lnSpc>
              </a:pPr>
              <a:endParaRPr sz="1200"/>
            </a:p>
          </p:txBody>
        </p:sp>
      </p:grpSp>
      <p:grpSp>
        <p:nvGrpSpPr>
          <p:cNvPr id="29" name="Group 29"/>
          <p:cNvGrpSpPr/>
          <p:nvPr/>
        </p:nvGrpSpPr>
        <p:grpSpPr>
          <a:xfrm>
            <a:off x="3499359" y="5794158"/>
            <a:ext cx="140655" cy="140655"/>
            <a:chOff x="0" y="0"/>
            <a:chExt cx="704801" cy="704801"/>
          </a:xfrm>
        </p:grpSpPr>
        <p:sp>
          <p:nvSpPr>
            <p:cNvPr id="30" name="Freeform 30"/>
            <p:cNvSpPr/>
            <p:nvPr/>
          </p:nvSpPr>
          <p:spPr>
            <a:xfrm>
              <a:off x="0" y="0"/>
              <a:ext cx="704801" cy="704801"/>
            </a:xfrm>
            <a:custGeom>
              <a:avLst/>
              <a:gdLst/>
              <a:ahLst/>
              <a:cxnLst/>
              <a:rect l="l" t="t" r="r" b="b"/>
              <a:pathLst>
                <a:path w="704801" h="704801">
                  <a:moveTo>
                    <a:pt x="352401" y="0"/>
                  </a:moveTo>
                  <a:lnTo>
                    <a:pt x="704801" y="352401"/>
                  </a:lnTo>
                  <a:lnTo>
                    <a:pt x="352401" y="704801"/>
                  </a:lnTo>
                  <a:lnTo>
                    <a:pt x="0" y="352401"/>
                  </a:lnTo>
                  <a:lnTo>
                    <a:pt x="352401" y="0"/>
                  </a:lnTo>
                  <a:close/>
                </a:path>
              </a:pathLst>
            </a:custGeom>
            <a:solidFill>
              <a:srgbClr val="1E3D5B"/>
            </a:solidFill>
          </p:spPr>
        </p:sp>
        <p:sp>
          <p:nvSpPr>
            <p:cNvPr id="31" name="TextBox 31"/>
            <p:cNvSpPr txBox="1"/>
            <p:nvPr/>
          </p:nvSpPr>
          <p:spPr>
            <a:xfrm>
              <a:off x="121138" y="73513"/>
              <a:ext cx="462526" cy="510151"/>
            </a:xfrm>
            <a:prstGeom prst="rect">
              <a:avLst/>
            </a:prstGeom>
          </p:spPr>
          <p:txBody>
            <a:bodyPr lIns="33867" tIns="33867" rIns="33867" bIns="33867" rtlCol="0" anchor="ctr"/>
            <a:lstStyle/>
            <a:p>
              <a:pPr algn="ctr">
                <a:lnSpc>
                  <a:spcPts val="1679"/>
                </a:lnSpc>
              </a:pPr>
              <a:endParaRPr sz="1200"/>
            </a:p>
          </p:txBody>
        </p:sp>
      </p:grpSp>
      <p:grpSp>
        <p:nvGrpSpPr>
          <p:cNvPr id="32" name="Group 32"/>
          <p:cNvGrpSpPr/>
          <p:nvPr/>
        </p:nvGrpSpPr>
        <p:grpSpPr>
          <a:xfrm>
            <a:off x="7512428" y="2125140"/>
            <a:ext cx="140655" cy="140655"/>
            <a:chOff x="0" y="0"/>
            <a:chExt cx="704801" cy="704801"/>
          </a:xfrm>
        </p:grpSpPr>
        <p:sp>
          <p:nvSpPr>
            <p:cNvPr id="33" name="Freeform 33"/>
            <p:cNvSpPr/>
            <p:nvPr/>
          </p:nvSpPr>
          <p:spPr>
            <a:xfrm>
              <a:off x="0" y="0"/>
              <a:ext cx="704801" cy="704801"/>
            </a:xfrm>
            <a:custGeom>
              <a:avLst/>
              <a:gdLst/>
              <a:ahLst/>
              <a:cxnLst/>
              <a:rect l="l" t="t" r="r" b="b"/>
              <a:pathLst>
                <a:path w="704801" h="704801">
                  <a:moveTo>
                    <a:pt x="352401" y="0"/>
                  </a:moveTo>
                  <a:lnTo>
                    <a:pt x="704801" y="352401"/>
                  </a:lnTo>
                  <a:lnTo>
                    <a:pt x="352401" y="704801"/>
                  </a:lnTo>
                  <a:lnTo>
                    <a:pt x="0" y="352401"/>
                  </a:lnTo>
                  <a:lnTo>
                    <a:pt x="352401" y="0"/>
                  </a:lnTo>
                  <a:close/>
                </a:path>
              </a:pathLst>
            </a:custGeom>
            <a:solidFill>
              <a:srgbClr val="1E3D5B"/>
            </a:solidFill>
          </p:spPr>
        </p:sp>
        <p:sp>
          <p:nvSpPr>
            <p:cNvPr id="34" name="TextBox 34"/>
            <p:cNvSpPr txBox="1"/>
            <p:nvPr/>
          </p:nvSpPr>
          <p:spPr>
            <a:xfrm>
              <a:off x="121138" y="73513"/>
              <a:ext cx="462526" cy="510151"/>
            </a:xfrm>
            <a:prstGeom prst="rect">
              <a:avLst/>
            </a:prstGeom>
          </p:spPr>
          <p:txBody>
            <a:bodyPr lIns="33867" tIns="33867" rIns="33867" bIns="33867" rtlCol="0" anchor="ctr"/>
            <a:lstStyle/>
            <a:p>
              <a:pPr algn="ctr">
                <a:lnSpc>
                  <a:spcPts val="1679"/>
                </a:lnSpc>
              </a:pPr>
              <a:endParaRPr sz="1200"/>
            </a:p>
          </p:txBody>
        </p:sp>
      </p:grpSp>
      <p:grpSp>
        <p:nvGrpSpPr>
          <p:cNvPr id="35" name="Group 35"/>
          <p:cNvGrpSpPr/>
          <p:nvPr/>
        </p:nvGrpSpPr>
        <p:grpSpPr>
          <a:xfrm>
            <a:off x="7512428" y="3220295"/>
            <a:ext cx="140655" cy="140655"/>
            <a:chOff x="0" y="0"/>
            <a:chExt cx="704801" cy="704801"/>
          </a:xfrm>
        </p:grpSpPr>
        <p:sp>
          <p:nvSpPr>
            <p:cNvPr id="36" name="Freeform 36"/>
            <p:cNvSpPr/>
            <p:nvPr/>
          </p:nvSpPr>
          <p:spPr>
            <a:xfrm>
              <a:off x="0" y="0"/>
              <a:ext cx="704801" cy="704801"/>
            </a:xfrm>
            <a:custGeom>
              <a:avLst/>
              <a:gdLst/>
              <a:ahLst/>
              <a:cxnLst/>
              <a:rect l="l" t="t" r="r" b="b"/>
              <a:pathLst>
                <a:path w="704801" h="704801">
                  <a:moveTo>
                    <a:pt x="352401" y="0"/>
                  </a:moveTo>
                  <a:lnTo>
                    <a:pt x="704801" y="352401"/>
                  </a:lnTo>
                  <a:lnTo>
                    <a:pt x="352401" y="704801"/>
                  </a:lnTo>
                  <a:lnTo>
                    <a:pt x="0" y="352401"/>
                  </a:lnTo>
                  <a:lnTo>
                    <a:pt x="352401" y="0"/>
                  </a:lnTo>
                  <a:close/>
                </a:path>
              </a:pathLst>
            </a:custGeom>
            <a:solidFill>
              <a:srgbClr val="1E3D5B"/>
            </a:solidFill>
          </p:spPr>
        </p:sp>
        <p:sp>
          <p:nvSpPr>
            <p:cNvPr id="37" name="TextBox 37"/>
            <p:cNvSpPr txBox="1"/>
            <p:nvPr/>
          </p:nvSpPr>
          <p:spPr>
            <a:xfrm>
              <a:off x="121138" y="73513"/>
              <a:ext cx="462526" cy="510151"/>
            </a:xfrm>
            <a:prstGeom prst="rect">
              <a:avLst/>
            </a:prstGeom>
          </p:spPr>
          <p:txBody>
            <a:bodyPr lIns="33867" tIns="33867" rIns="33867" bIns="33867" rtlCol="0" anchor="ctr"/>
            <a:lstStyle/>
            <a:p>
              <a:pPr algn="ctr">
                <a:lnSpc>
                  <a:spcPts val="1679"/>
                </a:lnSpc>
              </a:pPr>
              <a:endParaRPr sz="1200"/>
            </a:p>
          </p:txBody>
        </p:sp>
      </p:grpSp>
      <p:grpSp>
        <p:nvGrpSpPr>
          <p:cNvPr id="38" name="Group 38"/>
          <p:cNvGrpSpPr/>
          <p:nvPr/>
        </p:nvGrpSpPr>
        <p:grpSpPr>
          <a:xfrm>
            <a:off x="7512428" y="4182641"/>
            <a:ext cx="140655" cy="140655"/>
            <a:chOff x="0" y="0"/>
            <a:chExt cx="704801" cy="704801"/>
          </a:xfrm>
        </p:grpSpPr>
        <p:sp>
          <p:nvSpPr>
            <p:cNvPr id="39" name="Freeform 39"/>
            <p:cNvSpPr/>
            <p:nvPr/>
          </p:nvSpPr>
          <p:spPr>
            <a:xfrm>
              <a:off x="0" y="0"/>
              <a:ext cx="704801" cy="704801"/>
            </a:xfrm>
            <a:custGeom>
              <a:avLst/>
              <a:gdLst/>
              <a:ahLst/>
              <a:cxnLst/>
              <a:rect l="l" t="t" r="r" b="b"/>
              <a:pathLst>
                <a:path w="704801" h="704801">
                  <a:moveTo>
                    <a:pt x="352401" y="0"/>
                  </a:moveTo>
                  <a:lnTo>
                    <a:pt x="704801" y="352401"/>
                  </a:lnTo>
                  <a:lnTo>
                    <a:pt x="352401" y="704801"/>
                  </a:lnTo>
                  <a:lnTo>
                    <a:pt x="0" y="352401"/>
                  </a:lnTo>
                  <a:lnTo>
                    <a:pt x="352401" y="0"/>
                  </a:lnTo>
                  <a:close/>
                </a:path>
              </a:pathLst>
            </a:custGeom>
            <a:solidFill>
              <a:srgbClr val="1E3D5B"/>
            </a:solidFill>
          </p:spPr>
        </p:sp>
        <p:sp>
          <p:nvSpPr>
            <p:cNvPr id="40" name="TextBox 40"/>
            <p:cNvSpPr txBox="1"/>
            <p:nvPr/>
          </p:nvSpPr>
          <p:spPr>
            <a:xfrm>
              <a:off x="121138" y="73513"/>
              <a:ext cx="462526" cy="510151"/>
            </a:xfrm>
            <a:prstGeom prst="rect">
              <a:avLst/>
            </a:prstGeom>
          </p:spPr>
          <p:txBody>
            <a:bodyPr lIns="33867" tIns="33867" rIns="33867" bIns="33867" rtlCol="0" anchor="ctr"/>
            <a:lstStyle/>
            <a:p>
              <a:pPr algn="ctr">
                <a:lnSpc>
                  <a:spcPts val="1679"/>
                </a:lnSpc>
              </a:pPr>
              <a:endParaRPr sz="1200"/>
            </a:p>
          </p:txBody>
        </p:sp>
      </p:grpSp>
      <p:grpSp>
        <p:nvGrpSpPr>
          <p:cNvPr id="41" name="Group 41"/>
          <p:cNvGrpSpPr/>
          <p:nvPr/>
        </p:nvGrpSpPr>
        <p:grpSpPr>
          <a:xfrm>
            <a:off x="7512428" y="5274704"/>
            <a:ext cx="140655" cy="140655"/>
            <a:chOff x="0" y="0"/>
            <a:chExt cx="704801" cy="704801"/>
          </a:xfrm>
        </p:grpSpPr>
        <p:sp>
          <p:nvSpPr>
            <p:cNvPr id="42" name="Freeform 42"/>
            <p:cNvSpPr/>
            <p:nvPr/>
          </p:nvSpPr>
          <p:spPr>
            <a:xfrm>
              <a:off x="0" y="0"/>
              <a:ext cx="704801" cy="704801"/>
            </a:xfrm>
            <a:custGeom>
              <a:avLst/>
              <a:gdLst/>
              <a:ahLst/>
              <a:cxnLst/>
              <a:rect l="l" t="t" r="r" b="b"/>
              <a:pathLst>
                <a:path w="704801" h="704801">
                  <a:moveTo>
                    <a:pt x="352401" y="0"/>
                  </a:moveTo>
                  <a:lnTo>
                    <a:pt x="704801" y="352401"/>
                  </a:lnTo>
                  <a:lnTo>
                    <a:pt x="352401" y="704801"/>
                  </a:lnTo>
                  <a:lnTo>
                    <a:pt x="0" y="352401"/>
                  </a:lnTo>
                  <a:lnTo>
                    <a:pt x="352401" y="0"/>
                  </a:lnTo>
                  <a:close/>
                </a:path>
              </a:pathLst>
            </a:custGeom>
            <a:solidFill>
              <a:srgbClr val="1E3D5B"/>
            </a:solidFill>
          </p:spPr>
        </p:sp>
        <p:sp>
          <p:nvSpPr>
            <p:cNvPr id="43" name="TextBox 43"/>
            <p:cNvSpPr txBox="1"/>
            <p:nvPr/>
          </p:nvSpPr>
          <p:spPr>
            <a:xfrm>
              <a:off x="121138" y="73513"/>
              <a:ext cx="462526" cy="510151"/>
            </a:xfrm>
            <a:prstGeom prst="rect">
              <a:avLst/>
            </a:prstGeom>
          </p:spPr>
          <p:txBody>
            <a:bodyPr lIns="33867" tIns="33867" rIns="33867" bIns="33867" rtlCol="0" anchor="ctr"/>
            <a:lstStyle/>
            <a:p>
              <a:pPr algn="ctr">
                <a:lnSpc>
                  <a:spcPts val="1679"/>
                </a:lnSpc>
              </a:pPr>
              <a:endParaRPr sz="1200"/>
            </a:p>
          </p:txBody>
        </p:sp>
      </p:grpSp>
      <p:grpSp>
        <p:nvGrpSpPr>
          <p:cNvPr id="44" name="Group 44"/>
          <p:cNvGrpSpPr/>
          <p:nvPr/>
        </p:nvGrpSpPr>
        <p:grpSpPr>
          <a:xfrm>
            <a:off x="7512428" y="5783097"/>
            <a:ext cx="140655" cy="140655"/>
            <a:chOff x="0" y="0"/>
            <a:chExt cx="704801" cy="704801"/>
          </a:xfrm>
        </p:grpSpPr>
        <p:sp>
          <p:nvSpPr>
            <p:cNvPr id="45" name="Freeform 45"/>
            <p:cNvSpPr/>
            <p:nvPr/>
          </p:nvSpPr>
          <p:spPr>
            <a:xfrm>
              <a:off x="0" y="0"/>
              <a:ext cx="704801" cy="704801"/>
            </a:xfrm>
            <a:custGeom>
              <a:avLst/>
              <a:gdLst/>
              <a:ahLst/>
              <a:cxnLst/>
              <a:rect l="l" t="t" r="r" b="b"/>
              <a:pathLst>
                <a:path w="704801" h="704801">
                  <a:moveTo>
                    <a:pt x="352401" y="0"/>
                  </a:moveTo>
                  <a:lnTo>
                    <a:pt x="704801" y="352401"/>
                  </a:lnTo>
                  <a:lnTo>
                    <a:pt x="352401" y="704801"/>
                  </a:lnTo>
                  <a:lnTo>
                    <a:pt x="0" y="352401"/>
                  </a:lnTo>
                  <a:lnTo>
                    <a:pt x="352401" y="0"/>
                  </a:lnTo>
                  <a:close/>
                </a:path>
              </a:pathLst>
            </a:custGeom>
            <a:solidFill>
              <a:srgbClr val="1E3D5B"/>
            </a:solidFill>
          </p:spPr>
        </p:sp>
        <p:sp>
          <p:nvSpPr>
            <p:cNvPr id="46" name="TextBox 46"/>
            <p:cNvSpPr txBox="1"/>
            <p:nvPr/>
          </p:nvSpPr>
          <p:spPr>
            <a:xfrm>
              <a:off x="121138" y="73513"/>
              <a:ext cx="462526" cy="510151"/>
            </a:xfrm>
            <a:prstGeom prst="rect">
              <a:avLst/>
            </a:prstGeom>
          </p:spPr>
          <p:txBody>
            <a:bodyPr lIns="33867" tIns="33867" rIns="33867" bIns="33867" rtlCol="0" anchor="ctr"/>
            <a:lstStyle/>
            <a:p>
              <a:pPr algn="ctr">
                <a:lnSpc>
                  <a:spcPts val="1679"/>
                </a:lnSpc>
              </a:pPr>
              <a:endParaRPr sz="1200"/>
            </a:p>
          </p:txBody>
        </p:sp>
      </p:grpSp>
      <p:sp>
        <p:nvSpPr>
          <p:cNvPr id="49" name="TextBox 49"/>
          <p:cNvSpPr txBox="1"/>
          <p:nvPr/>
        </p:nvSpPr>
        <p:spPr>
          <a:xfrm>
            <a:off x="7411871" y="1640411"/>
            <a:ext cx="3237575" cy="251928"/>
          </a:xfrm>
          <a:prstGeom prst="rect">
            <a:avLst/>
          </a:prstGeom>
        </p:spPr>
        <p:txBody>
          <a:bodyPr lIns="0" tIns="0" rIns="0" bIns="0" rtlCol="0" anchor="t">
            <a:spAutoFit/>
          </a:bodyPr>
          <a:lstStyle/>
          <a:p>
            <a:pPr>
              <a:lnSpc>
                <a:spcPts val="2067"/>
              </a:lnSpc>
            </a:pPr>
            <a:r>
              <a:rPr lang="en-US" sz="1723">
                <a:solidFill>
                  <a:srgbClr val="013668"/>
                </a:solidFill>
                <a:latin typeface="Playfair Display"/>
                <a:ea typeface="Playfair Display"/>
                <a:cs typeface="Playfair Display"/>
                <a:sym typeface="Playfair Display"/>
              </a:rPr>
              <a:t>DỊCH VỤ KHÁC:</a:t>
            </a:r>
          </a:p>
        </p:txBody>
      </p:sp>
      <p:sp>
        <p:nvSpPr>
          <p:cNvPr id="50" name="TextBox 50"/>
          <p:cNvSpPr txBox="1"/>
          <p:nvPr/>
        </p:nvSpPr>
        <p:spPr>
          <a:xfrm>
            <a:off x="3778513" y="2375996"/>
            <a:ext cx="1699163" cy="769441"/>
          </a:xfrm>
          <a:prstGeom prst="rect">
            <a:avLst/>
          </a:prstGeom>
        </p:spPr>
        <p:txBody>
          <a:bodyPr lIns="0" tIns="0" rIns="0" bIns="0" rtlCol="0" anchor="t">
            <a:spAutoFit/>
          </a:bodyPr>
          <a:lstStyle/>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Khu đô thị</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Khu căn hộ cao cấp</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Biệt thự</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Trụ sở</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Văn phòng</a:t>
            </a:r>
          </a:p>
        </p:txBody>
      </p:sp>
      <p:sp>
        <p:nvSpPr>
          <p:cNvPr id="51" name="TextBox 51"/>
          <p:cNvSpPr txBox="1"/>
          <p:nvPr/>
        </p:nvSpPr>
        <p:spPr>
          <a:xfrm>
            <a:off x="7791167" y="2375997"/>
            <a:ext cx="2794893" cy="449418"/>
          </a:xfrm>
          <a:prstGeom prst="rect">
            <a:avLst/>
          </a:prstGeom>
        </p:spPr>
        <p:txBody>
          <a:bodyPr lIns="0" tIns="0" rIns="0" bIns="0" rtlCol="0" anchor="t">
            <a:spAutoFit/>
          </a:bodyPr>
          <a:lstStyle/>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Quản lý, vận hành canteen, nhà ăn, nhà hàng</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Tổ chức tiệc, hội nghị, sự kiện</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Quản lý hội nghị, phòng họp, và phục vụ Lãnh đạo</a:t>
            </a:r>
          </a:p>
        </p:txBody>
      </p:sp>
      <p:sp>
        <p:nvSpPr>
          <p:cNvPr id="52" name="TextBox 52"/>
          <p:cNvSpPr txBox="1"/>
          <p:nvPr/>
        </p:nvSpPr>
        <p:spPr>
          <a:xfrm>
            <a:off x="7791167" y="3471445"/>
            <a:ext cx="2625436" cy="295530"/>
          </a:xfrm>
          <a:prstGeom prst="rect">
            <a:avLst/>
          </a:prstGeom>
        </p:spPr>
        <p:txBody>
          <a:bodyPr lIns="0" tIns="0" rIns="0" bIns="0" rtlCol="0" anchor="t">
            <a:spAutoFit/>
          </a:bodyPr>
          <a:lstStyle/>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Dịch vụ gia tăng dành cho Cư dân</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Dịch vụ gia tăng dành cho Văn phòng</a:t>
            </a:r>
          </a:p>
        </p:txBody>
      </p:sp>
      <p:sp>
        <p:nvSpPr>
          <p:cNvPr id="53" name="TextBox 53"/>
          <p:cNvSpPr txBox="1"/>
          <p:nvPr/>
        </p:nvSpPr>
        <p:spPr>
          <a:xfrm>
            <a:off x="7841414" y="4434911"/>
            <a:ext cx="2650470" cy="449418"/>
          </a:xfrm>
          <a:prstGeom prst="rect">
            <a:avLst/>
          </a:prstGeom>
        </p:spPr>
        <p:txBody>
          <a:bodyPr lIns="0" tIns="0" rIns="0" bIns="0" rtlCol="0" anchor="t">
            <a:spAutoFit/>
          </a:bodyPr>
          <a:lstStyle/>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Tư vấn quản lý – vận hành, quản lý kinh doanh</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Tư vấn giám sát lắp đặt hệ thống kỹ thuật</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Tư vấn Luật</a:t>
            </a:r>
          </a:p>
        </p:txBody>
      </p:sp>
      <p:sp>
        <p:nvSpPr>
          <p:cNvPr id="54" name="TextBox 54"/>
          <p:cNvSpPr txBox="1"/>
          <p:nvPr/>
        </p:nvSpPr>
        <p:spPr>
          <a:xfrm>
            <a:off x="3787297" y="4203585"/>
            <a:ext cx="3293731" cy="461665"/>
          </a:xfrm>
          <a:prstGeom prst="rect">
            <a:avLst/>
          </a:prstGeom>
        </p:spPr>
        <p:txBody>
          <a:bodyPr lIns="0" tIns="0" rIns="0" bIns="0" rtlCol="0" anchor="t">
            <a:spAutoFit/>
          </a:bodyPr>
          <a:lstStyle/>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Quản lý và vận hành hệ thống kỹ thuật</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Bảo trì – Bảo dưỡng hệ thống kỹ thuật và trực sự cố 24/7</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Quản lý năng lượng</a:t>
            </a:r>
          </a:p>
        </p:txBody>
      </p:sp>
      <p:sp>
        <p:nvSpPr>
          <p:cNvPr id="55" name="TextBox 55"/>
          <p:cNvSpPr txBox="1"/>
          <p:nvPr/>
        </p:nvSpPr>
        <p:spPr>
          <a:xfrm>
            <a:off x="3746715" y="5367426"/>
            <a:ext cx="3293731" cy="295530"/>
          </a:xfrm>
          <a:prstGeom prst="rect">
            <a:avLst/>
          </a:prstGeom>
        </p:spPr>
        <p:txBody>
          <a:bodyPr lIns="0" tIns="0" rIns="0" bIns="0" rtlCol="0" anchor="t">
            <a:spAutoFit/>
          </a:bodyPr>
          <a:lstStyle/>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Môi giới Bất động sản</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Tiếp thị và Truyền thông mạng xã hội</a:t>
            </a:r>
          </a:p>
        </p:txBody>
      </p:sp>
      <p:sp>
        <p:nvSpPr>
          <p:cNvPr id="56" name="TextBox 56"/>
          <p:cNvSpPr txBox="1"/>
          <p:nvPr/>
        </p:nvSpPr>
        <p:spPr>
          <a:xfrm>
            <a:off x="3746715" y="6029328"/>
            <a:ext cx="3293731" cy="295530"/>
          </a:xfrm>
          <a:prstGeom prst="rect">
            <a:avLst/>
          </a:prstGeom>
        </p:spPr>
        <p:txBody>
          <a:bodyPr lIns="0" tIns="0" rIns="0" bIns="0" rtlCol="0" anchor="t">
            <a:spAutoFit/>
          </a:bodyPr>
          <a:lstStyle/>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Phần mềm Quản lý tài sản</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Phần mềm Quản lý Tòa nhà</a:t>
            </a:r>
          </a:p>
        </p:txBody>
      </p:sp>
      <p:sp>
        <p:nvSpPr>
          <p:cNvPr id="57" name="TextBox 57"/>
          <p:cNvSpPr txBox="1"/>
          <p:nvPr/>
        </p:nvSpPr>
        <p:spPr>
          <a:xfrm>
            <a:off x="5206651" y="2375996"/>
            <a:ext cx="1699163" cy="769441"/>
          </a:xfrm>
          <a:prstGeom prst="rect">
            <a:avLst/>
          </a:prstGeom>
        </p:spPr>
        <p:txBody>
          <a:bodyPr lIns="0" tIns="0" rIns="0" bIns="0" rtlCol="0" anchor="t">
            <a:spAutoFit/>
          </a:bodyPr>
          <a:lstStyle/>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Trung tâm thương mại</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Logistics - Khu công nghiệp</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Bệnh viện</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Khách sạn</a:t>
            </a:r>
          </a:p>
          <a:p>
            <a:pPr marL="173517" lvl="1" indent="-86759" algn="just">
              <a:lnSpc>
                <a:spcPts val="1205"/>
              </a:lnSpc>
              <a:buFont typeface="Arial"/>
              <a:buChar char="•"/>
            </a:pPr>
            <a:r>
              <a:rPr lang="en-US" sz="900">
                <a:solidFill>
                  <a:srgbClr val="000000"/>
                </a:solidFill>
                <a:latin typeface="Cambria" panose="02040503050406030204" pitchFamily="18" charset="0"/>
                <a:ea typeface="Montserrat"/>
                <a:cs typeface="Montserrat"/>
                <a:sym typeface="Montserrat"/>
              </a:rPr>
              <a:t>Trường học</a:t>
            </a:r>
          </a:p>
        </p:txBody>
      </p:sp>
      <p:sp>
        <p:nvSpPr>
          <p:cNvPr id="58" name="TextBox 58"/>
          <p:cNvSpPr txBox="1"/>
          <p:nvPr/>
        </p:nvSpPr>
        <p:spPr>
          <a:xfrm>
            <a:off x="3737933" y="2077511"/>
            <a:ext cx="3104659" cy="179280"/>
          </a:xfrm>
          <a:prstGeom prst="rect">
            <a:avLst/>
          </a:prstGeom>
        </p:spPr>
        <p:txBody>
          <a:bodyPr lIns="0" tIns="0" rIns="0" bIns="0" rtlCol="0" anchor="t">
            <a:spAutoFit/>
          </a:bodyPr>
          <a:lstStyle/>
          <a:p>
            <a:pPr algn="just">
              <a:lnSpc>
                <a:spcPts val="1549"/>
              </a:lnSpc>
              <a:spcBef>
                <a:spcPct val="0"/>
              </a:spcBef>
            </a:pPr>
            <a:r>
              <a:rPr lang="en-US" sz="1100" b="1">
                <a:solidFill>
                  <a:srgbClr val="000000"/>
                </a:solidFill>
                <a:latin typeface="Cambria" panose="02040503050406030204" pitchFamily="18" charset="0"/>
                <a:ea typeface="Montserrat Bold"/>
                <a:cs typeface="Montserrat Bold"/>
                <a:sym typeface="Montserrat Bold"/>
              </a:rPr>
              <a:t>Quản lý và Khai thác Bất động sản</a:t>
            </a:r>
          </a:p>
        </p:txBody>
      </p:sp>
      <p:sp>
        <p:nvSpPr>
          <p:cNvPr id="59" name="TextBox 59"/>
          <p:cNvSpPr txBox="1"/>
          <p:nvPr/>
        </p:nvSpPr>
        <p:spPr>
          <a:xfrm>
            <a:off x="7730516" y="2077511"/>
            <a:ext cx="2736373" cy="179280"/>
          </a:xfrm>
          <a:prstGeom prst="rect">
            <a:avLst/>
          </a:prstGeom>
        </p:spPr>
        <p:txBody>
          <a:bodyPr lIns="0" tIns="0" rIns="0" bIns="0" rtlCol="0" anchor="t">
            <a:spAutoFit/>
          </a:bodyPr>
          <a:lstStyle/>
          <a:p>
            <a:pPr algn="just">
              <a:lnSpc>
                <a:spcPts val="1549"/>
              </a:lnSpc>
              <a:spcBef>
                <a:spcPct val="0"/>
              </a:spcBef>
            </a:pPr>
            <a:r>
              <a:rPr lang="en-US" sz="1100" b="1">
                <a:solidFill>
                  <a:srgbClr val="000000"/>
                </a:solidFill>
                <a:latin typeface="Cambria" panose="02040503050406030204" pitchFamily="18" charset="0"/>
                <a:ea typeface="Montserrat Bold"/>
                <a:cs typeface="Montserrat Bold"/>
                <a:sym typeface="Montserrat Bold"/>
              </a:rPr>
              <a:t>Quản lý Canteen</a:t>
            </a:r>
          </a:p>
        </p:txBody>
      </p:sp>
      <p:sp>
        <p:nvSpPr>
          <p:cNvPr id="60" name="TextBox 60"/>
          <p:cNvSpPr txBox="1"/>
          <p:nvPr/>
        </p:nvSpPr>
        <p:spPr>
          <a:xfrm>
            <a:off x="7814173" y="3172666"/>
            <a:ext cx="2652715" cy="179280"/>
          </a:xfrm>
          <a:prstGeom prst="rect">
            <a:avLst/>
          </a:prstGeom>
        </p:spPr>
        <p:txBody>
          <a:bodyPr lIns="0" tIns="0" rIns="0" bIns="0" rtlCol="0" anchor="t">
            <a:spAutoFit/>
          </a:bodyPr>
          <a:lstStyle/>
          <a:p>
            <a:pPr algn="just">
              <a:lnSpc>
                <a:spcPts val="1549"/>
              </a:lnSpc>
              <a:spcBef>
                <a:spcPct val="0"/>
              </a:spcBef>
            </a:pPr>
            <a:r>
              <a:rPr lang="en-US" sz="1100" b="1">
                <a:solidFill>
                  <a:srgbClr val="000000"/>
                </a:solidFill>
                <a:latin typeface="Cambria" panose="02040503050406030204" pitchFamily="18" charset="0"/>
                <a:ea typeface="Montserrat Bold"/>
                <a:cs typeface="Montserrat Bold"/>
                <a:sym typeface="Montserrat Bold"/>
              </a:rPr>
              <a:t>Dịch vụ Giá trị gia tăng</a:t>
            </a:r>
          </a:p>
        </p:txBody>
      </p:sp>
      <p:sp>
        <p:nvSpPr>
          <p:cNvPr id="61" name="TextBox 61"/>
          <p:cNvSpPr txBox="1"/>
          <p:nvPr/>
        </p:nvSpPr>
        <p:spPr>
          <a:xfrm>
            <a:off x="7856777" y="5223497"/>
            <a:ext cx="2294563" cy="179280"/>
          </a:xfrm>
          <a:prstGeom prst="rect">
            <a:avLst/>
          </a:prstGeom>
        </p:spPr>
        <p:txBody>
          <a:bodyPr lIns="0" tIns="0" rIns="0" bIns="0" rtlCol="0" anchor="t">
            <a:spAutoFit/>
          </a:bodyPr>
          <a:lstStyle/>
          <a:p>
            <a:pPr>
              <a:lnSpc>
                <a:spcPts val="1549"/>
              </a:lnSpc>
              <a:spcBef>
                <a:spcPct val="0"/>
              </a:spcBef>
            </a:pPr>
            <a:r>
              <a:rPr lang="en-US" sz="1100" b="1">
                <a:solidFill>
                  <a:srgbClr val="000000"/>
                </a:solidFill>
                <a:latin typeface="Cambria" panose="02040503050406030204" pitchFamily="18" charset="0"/>
                <a:ea typeface="Montserrat Bold"/>
                <a:cs typeface="Montserrat Bold"/>
                <a:sym typeface="Montserrat Bold"/>
              </a:rPr>
              <a:t>Dịch vụ Kiểm toán Bất động sản</a:t>
            </a:r>
          </a:p>
        </p:txBody>
      </p:sp>
      <p:sp>
        <p:nvSpPr>
          <p:cNvPr id="62" name="TextBox 62"/>
          <p:cNvSpPr txBox="1"/>
          <p:nvPr/>
        </p:nvSpPr>
        <p:spPr>
          <a:xfrm>
            <a:off x="7817403" y="4136133"/>
            <a:ext cx="2768657" cy="179280"/>
          </a:xfrm>
          <a:prstGeom prst="rect">
            <a:avLst/>
          </a:prstGeom>
        </p:spPr>
        <p:txBody>
          <a:bodyPr lIns="0" tIns="0" rIns="0" bIns="0" rtlCol="0" anchor="t">
            <a:spAutoFit/>
          </a:bodyPr>
          <a:lstStyle/>
          <a:p>
            <a:pPr algn="just">
              <a:lnSpc>
                <a:spcPts val="1549"/>
              </a:lnSpc>
              <a:spcBef>
                <a:spcPct val="0"/>
              </a:spcBef>
            </a:pPr>
            <a:r>
              <a:rPr lang="en-US" sz="1100" b="1">
                <a:solidFill>
                  <a:srgbClr val="000000"/>
                </a:solidFill>
                <a:latin typeface="Cambria" panose="02040503050406030204" pitchFamily="18" charset="0"/>
                <a:ea typeface="Montserrat Bold"/>
                <a:cs typeface="Montserrat Bold"/>
                <a:sym typeface="Montserrat Bold"/>
              </a:rPr>
              <a:t>Dịch vụ tư vấn</a:t>
            </a:r>
          </a:p>
        </p:txBody>
      </p:sp>
      <p:sp>
        <p:nvSpPr>
          <p:cNvPr id="63" name="TextBox 63"/>
          <p:cNvSpPr txBox="1"/>
          <p:nvPr/>
        </p:nvSpPr>
        <p:spPr>
          <a:xfrm>
            <a:off x="7880788" y="5744997"/>
            <a:ext cx="2768657" cy="179280"/>
          </a:xfrm>
          <a:prstGeom prst="rect">
            <a:avLst/>
          </a:prstGeom>
        </p:spPr>
        <p:txBody>
          <a:bodyPr lIns="0" tIns="0" rIns="0" bIns="0" rtlCol="0" anchor="t">
            <a:spAutoFit/>
          </a:bodyPr>
          <a:lstStyle/>
          <a:p>
            <a:pPr algn="just">
              <a:lnSpc>
                <a:spcPts val="1549"/>
              </a:lnSpc>
              <a:spcBef>
                <a:spcPct val="0"/>
              </a:spcBef>
            </a:pPr>
            <a:r>
              <a:rPr lang="en-US" sz="1100" b="1">
                <a:solidFill>
                  <a:srgbClr val="000000"/>
                </a:solidFill>
                <a:latin typeface="Cambria" panose="02040503050406030204" pitchFamily="18" charset="0"/>
                <a:ea typeface="Montserrat Bold"/>
                <a:cs typeface="Montserrat Bold"/>
                <a:sym typeface="Montserrat Bold"/>
              </a:rPr>
              <a:t>Dịch vụ xây lắp</a:t>
            </a:r>
          </a:p>
        </p:txBody>
      </p:sp>
      <p:sp>
        <p:nvSpPr>
          <p:cNvPr id="64" name="TextBox 64"/>
          <p:cNvSpPr txBox="1"/>
          <p:nvPr/>
        </p:nvSpPr>
        <p:spPr>
          <a:xfrm>
            <a:off x="3778514" y="3296269"/>
            <a:ext cx="2351605" cy="371640"/>
          </a:xfrm>
          <a:prstGeom prst="rect">
            <a:avLst/>
          </a:prstGeom>
        </p:spPr>
        <p:txBody>
          <a:bodyPr lIns="0" tIns="0" rIns="0" bIns="0" rtlCol="0" anchor="t">
            <a:spAutoFit/>
          </a:bodyPr>
          <a:lstStyle/>
          <a:p>
            <a:pPr algn="just">
              <a:lnSpc>
                <a:spcPts val="1549"/>
              </a:lnSpc>
              <a:spcBef>
                <a:spcPct val="0"/>
              </a:spcBef>
            </a:pPr>
            <a:r>
              <a:rPr lang="en-US" sz="1100" b="1">
                <a:solidFill>
                  <a:srgbClr val="000000"/>
                </a:solidFill>
                <a:latin typeface="Cambria" panose="02040503050406030204" pitchFamily="18" charset="0"/>
                <a:ea typeface="Montserrat Bold"/>
                <a:cs typeface="Montserrat Bold"/>
                <a:sym typeface="Montserrat Bold"/>
              </a:rPr>
              <a:t>Tư vấn, Đào tạo và chuyển giao quy trình quản lý</a:t>
            </a:r>
          </a:p>
        </p:txBody>
      </p:sp>
      <p:sp>
        <p:nvSpPr>
          <p:cNvPr id="65" name="TextBox 65"/>
          <p:cNvSpPr txBox="1"/>
          <p:nvPr/>
        </p:nvSpPr>
        <p:spPr>
          <a:xfrm>
            <a:off x="3787297" y="3918351"/>
            <a:ext cx="3055295" cy="179280"/>
          </a:xfrm>
          <a:prstGeom prst="rect">
            <a:avLst/>
          </a:prstGeom>
        </p:spPr>
        <p:txBody>
          <a:bodyPr lIns="0" tIns="0" rIns="0" bIns="0" rtlCol="0" anchor="t">
            <a:spAutoFit/>
          </a:bodyPr>
          <a:lstStyle/>
          <a:p>
            <a:pPr algn="just">
              <a:lnSpc>
                <a:spcPts val="1549"/>
              </a:lnSpc>
              <a:spcBef>
                <a:spcPct val="0"/>
              </a:spcBef>
            </a:pPr>
            <a:r>
              <a:rPr lang="en-US" sz="1100" b="1">
                <a:solidFill>
                  <a:srgbClr val="000000"/>
                </a:solidFill>
                <a:latin typeface="Cambria" panose="02040503050406030204" pitchFamily="18" charset="0"/>
                <a:ea typeface="Montserrat Bold"/>
                <a:cs typeface="Montserrat Bold"/>
                <a:sym typeface="Montserrat Bold"/>
              </a:rPr>
              <a:t>Quản lý kỹ thuật</a:t>
            </a:r>
          </a:p>
        </p:txBody>
      </p:sp>
      <p:sp>
        <p:nvSpPr>
          <p:cNvPr id="66" name="TextBox 66"/>
          <p:cNvSpPr txBox="1"/>
          <p:nvPr/>
        </p:nvSpPr>
        <p:spPr>
          <a:xfrm>
            <a:off x="3746715" y="4799991"/>
            <a:ext cx="3293731" cy="179280"/>
          </a:xfrm>
          <a:prstGeom prst="rect">
            <a:avLst/>
          </a:prstGeom>
        </p:spPr>
        <p:txBody>
          <a:bodyPr lIns="0" tIns="0" rIns="0" bIns="0" rtlCol="0" anchor="t">
            <a:spAutoFit/>
          </a:bodyPr>
          <a:lstStyle/>
          <a:p>
            <a:pPr algn="just">
              <a:lnSpc>
                <a:spcPts val="1549"/>
              </a:lnSpc>
              <a:spcBef>
                <a:spcPct val="0"/>
              </a:spcBef>
            </a:pPr>
            <a:r>
              <a:rPr lang="en-US" sz="1100" b="1">
                <a:solidFill>
                  <a:srgbClr val="000000"/>
                </a:solidFill>
                <a:latin typeface="Cambria" panose="02040503050406030204" pitchFamily="18" charset="0"/>
                <a:ea typeface="Montserrat Bold"/>
                <a:cs typeface="Montserrat Bold"/>
                <a:sym typeface="Montserrat Bold"/>
              </a:rPr>
              <a:t>Quản lý, giám sát công trinh xây dựng</a:t>
            </a:r>
          </a:p>
        </p:txBody>
      </p:sp>
      <p:sp>
        <p:nvSpPr>
          <p:cNvPr id="67" name="TextBox 67"/>
          <p:cNvSpPr txBox="1"/>
          <p:nvPr/>
        </p:nvSpPr>
        <p:spPr>
          <a:xfrm>
            <a:off x="3746714" y="5094155"/>
            <a:ext cx="3159100" cy="179280"/>
          </a:xfrm>
          <a:prstGeom prst="rect">
            <a:avLst/>
          </a:prstGeom>
        </p:spPr>
        <p:txBody>
          <a:bodyPr lIns="0" tIns="0" rIns="0" bIns="0" rtlCol="0" anchor="t">
            <a:spAutoFit/>
          </a:bodyPr>
          <a:lstStyle/>
          <a:p>
            <a:pPr algn="just">
              <a:lnSpc>
                <a:spcPts val="1549"/>
              </a:lnSpc>
              <a:spcBef>
                <a:spcPct val="0"/>
              </a:spcBef>
            </a:pPr>
            <a:r>
              <a:rPr lang="en-US" sz="1100" b="1">
                <a:solidFill>
                  <a:srgbClr val="000000"/>
                </a:solidFill>
                <a:latin typeface="Cambria" panose="02040503050406030204" pitchFamily="18" charset="0"/>
                <a:ea typeface="Montserrat Bold"/>
                <a:cs typeface="Montserrat Bold"/>
                <a:sym typeface="Montserrat Bold"/>
              </a:rPr>
              <a:t>Khai thác và Kinh doanh Bất động sản</a:t>
            </a:r>
          </a:p>
        </p:txBody>
      </p:sp>
      <p:sp>
        <p:nvSpPr>
          <p:cNvPr id="68" name="TextBox 68"/>
          <p:cNvSpPr txBox="1"/>
          <p:nvPr/>
        </p:nvSpPr>
        <p:spPr>
          <a:xfrm>
            <a:off x="3746714" y="5756057"/>
            <a:ext cx="3159100" cy="371640"/>
          </a:xfrm>
          <a:prstGeom prst="rect">
            <a:avLst/>
          </a:prstGeom>
        </p:spPr>
        <p:txBody>
          <a:bodyPr lIns="0" tIns="0" rIns="0" bIns="0" rtlCol="0" anchor="t">
            <a:spAutoFit/>
          </a:bodyPr>
          <a:lstStyle/>
          <a:p>
            <a:pPr algn="just">
              <a:lnSpc>
                <a:spcPts val="1549"/>
              </a:lnSpc>
              <a:spcBef>
                <a:spcPct val="0"/>
              </a:spcBef>
            </a:pPr>
            <a:r>
              <a:rPr lang="en-US" sz="1100" b="1">
                <a:solidFill>
                  <a:srgbClr val="000000"/>
                </a:solidFill>
                <a:latin typeface="Cambria" panose="02040503050406030204" pitchFamily="18" charset="0"/>
                <a:ea typeface="Montserrat Bold"/>
                <a:cs typeface="Montserrat Bold"/>
                <a:sym typeface="Montserrat Bold"/>
              </a:rPr>
              <a:t>Xây dựng Phần mềm quản lý Bất động sản</a:t>
            </a:r>
          </a:p>
          <a:p>
            <a:pPr algn="just">
              <a:lnSpc>
                <a:spcPts val="1549"/>
              </a:lnSpc>
              <a:spcBef>
                <a:spcPct val="0"/>
              </a:spcBef>
            </a:pPr>
            <a:endParaRPr lang="en-US" sz="1100" b="1">
              <a:solidFill>
                <a:srgbClr val="000000"/>
              </a:solidFill>
              <a:latin typeface="Cambria" panose="02040503050406030204" pitchFamily="18" charset="0"/>
              <a:ea typeface="Montserrat Bold"/>
              <a:cs typeface="Montserrat Bold"/>
              <a:sym typeface="Montserrat Bold"/>
            </a:endParaRPr>
          </a:p>
        </p:txBody>
      </p:sp>
      <p:sp>
        <p:nvSpPr>
          <p:cNvPr id="48" name="TextBox 48"/>
          <p:cNvSpPr txBox="1"/>
          <p:nvPr/>
        </p:nvSpPr>
        <p:spPr>
          <a:xfrm>
            <a:off x="3400238" y="1640411"/>
            <a:ext cx="3442354" cy="251928"/>
          </a:xfrm>
          <a:prstGeom prst="rect">
            <a:avLst/>
          </a:prstGeom>
        </p:spPr>
        <p:txBody>
          <a:bodyPr lIns="0" tIns="0" rIns="0" bIns="0" rtlCol="0" anchor="t">
            <a:spAutoFit/>
          </a:bodyPr>
          <a:lstStyle/>
          <a:p>
            <a:pPr>
              <a:lnSpc>
                <a:spcPts val="2067"/>
              </a:lnSpc>
            </a:pPr>
            <a:r>
              <a:rPr lang="en-US" sz="1723">
                <a:solidFill>
                  <a:srgbClr val="013668"/>
                </a:solidFill>
                <a:latin typeface="Cambria" panose="02040503050406030204" pitchFamily="18" charset="0"/>
                <a:ea typeface="Playfair Display"/>
                <a:cs typeface="Playfair Display"/>
                <a:sym typeface="Playfair Display"/>
              </a:rPr>
              <a:t>CÁC DỊCH VỤ:</a:t>
            </a:r>
          </a:p>
        </p:txBody>
      </p:sp>
      <p:sp>
        <p:nvSpPr>
          <p:cNvPr id="71" name="Title 4">
            <a:extLst>
              <a:ext uri="{FF2B5EF4-FFF2-40B4-BE49-F238E27FC236}">
                <a16:creationId xmlns:a16="http://schemas.microsoft.com/office/drawing/2014/main" id="{9ADEDF5C-A951-C28C-6BCD-B7AC5992BE08}"/>
              </a:ext>
            </a:extLst>
          </p:cNvPr>
          <p:cNvSpPr txBox="1">
            <a:spLocks/>
          </p:cNvSpPr>
          <p:nvPr/>
        </p:nvSpPr>
        <p:spPr>
          <a:xfrm>
            <a:off x="3295909" y="781070"/>
            <a:ext cx="4177235" cy="33258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377">
              <a:defRPr/>
            </a:pPr>
            <a:r>
              <a:rPr lang="en-US" sz="2100" b="1">
                <a:solidFill>
                  <a:srgbClr val="1A558B"/>
                </a:solidFill>
                <a:latin typeface="Cambria" panose="02040503050406030204" pitchFamily="18" charset="0"/>
                <a:ea typeface="Cambria" panose="02040503050406030204" pitchFamily="18" charset="0"/>
              </a:rPr>
              <a:t>DANH MỤC DỊCH VỤ</a:t>
            </a:r>
          </a:p>
        </p:txBody>
      </p:sp>
      <p:pic>
        <p:nvPicPr>
          <p:cNvPr id="72" name="Picture 71">
            <a:extLst>
              <a:ext uri="{FF2B5EF4-FFF2-40B4-BE49-F238E27FC236}">
                <a16:creationId xmlns:a16="http://schemas.microsoft.com/office/drawing/2014/main" id="{BCA5EF2E-1F36-A1EE-4E6B-1FB1F883115E}"/>
              </a:ext>
            </a:extLst>
          </p:cNvPr>
          <p:cNvPicPr>
            <a:picLocks noChangeAspect="1"/>
          </p:cNvPicPr>
          <p:nvPr/>
        </p:nvPicPr>
        <p:blipFill>
          <a:blip r:embed="rId5"/>
          <a:stretch>
            <a:fillRect/>
          </a:stretch>
        </p:blipFill>
        <p:spPr>
          <a:xfrm>
            <a:off x="11009294" y="332337"/>
            <a:ext cx="875326" cy="490106"/>
          </a:xfrm>
          <a:prstGeom prst="rect">
            <a:avLst/>
          </a:prstGeom>
        </p:spPr>
      </p:pic>
      <p:pic>
        <p:nvPicPr>
          <p:cNvPr id="73" name="Picture 72">
            <a:extLst>
              <a:ext uri="{FF2B5EF4-FFF2-40B4-BE49-F238E27FC236}">
                <a16:creationId xmlns:a16="http://schemas.microsoft.com/office/drawing/2014/main" id="{D9A0D612-F9D0-8F28-5BD4-93E37BA1AAC4}"/>
              </a:ext>
            </a:extLst>
          </p:cNvPr>
          <p:cNvPicPr>
            <a:picLocks noChangeAspect="1"/>
          </p:cNvPicPr>
          <p:nvPr/>
        </p:nvPicPr>
        <p:blipFill>
          <a:blip r:embed="rId6"/>
          <a:stretch>
            <a:fillRect/>
          </a:stretch>
        </p:blipFill>
        <p:spPr>
          <a:xfrm>
            <a:off x="0" y="6782904"/>
            <a:ext cx="12192000" cy="750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C17B2-275C-4317-36A9-A781A8A7BB03}"/>
              </a:ext>
            </a:extLst>
          </p:cNvPr>
          <p:cNvPicPr>
            <a:picLocks noChangeAspect="1"/>
          </p:cNvPicPr>
          <p:nvPr/>
        </p:nvPicPr>
        <p:blipFill>
          <a:blip r:embed="rId2"/>
          <a:stretch>
            <a:fillRect/>
          </a:stretch>
        </p:blipFill>
        <p:spPr>
          <a:xfrm flipH="1">
            <a:off x="0" y="0"/>
            <a:ext cx="12192000" cy="6863046"/>
          </a:xfrm>
          <a:prstGeom prst="rect">
            <a:avLst/>
          </a:prstGeom>
        </p:spPr>
      </p:pic>
      <p:pic>
        <p:nvPicPr>
          <p:cNvPr id="5" name="Picture 4">
            <a:extLst>
              <a:ext uri="{FF2B5EF4-FFF2-40B4-BE49-F238E27FC236}">
                <a16:creationId xmlns:a16="http://schemas.microsoft.com/office/drawing/2014/main" id="{448571A3-24C1-EFBF-A3C9-BC0F9C186A7B}"/>
              </a:ext>
            </a:extLst>
          </p:cNvPr>
          <p:cNvPicPr>
            <a:picLocks noChangeAspect="1"/>
          </p:cNvPicPr>
          <p:nvPr/>
        </p:nvPicPr>
        <p:blipFill>
          <a:blip r:embed="rId3"/>
          <a:stretch>
            <a:fillRect/>
          </a:stretch>
        </p:blipFill>
        <p:spPr>
          <a:xfrm>
            <a:off x="0" y="6782904"/>
            <a:ext cx="12192000" cy="75096"/>
          </a:xfrm>
          <a:prstGeom prst="rect">
            <a:avLst/>
          </a:prstGeom>
        </p:spPr>
      </p:pic>
      <p:pic>
        <p:nvPicPr>
          <p:cNvPr id="3" name="Picture 2">
            <a:extLst>
              <a:ext uri="{FF2B5EF4-FFF2-40B4-BE49-F238E27FC236}">
                <a16:creationId xmlns:a16="http://schemas.microsoft.com/office/drawing/2014/main" id="{597972B0-0A1A-A9E5-62C7-AC9A52DEDEE6}"/>
              </a:ext>
            </a:extLst>
          </p:cNvPr>
          <p:cNvPicPr>
            <a:picLocks noChangeAspect="1"/>
          </p:cNvPicPr>
          <p:nvPr/>
        </p:nvPicPr>
        <p:blipFill>
          <a:blip r:embed="rId4"/>
          <a:stretch>
            <a:fillRect/>
          </a:stretch>
        </p:blipFill>
        <p:spPr>
          <a:xfrm>
            <a:off x="11009294" y="332337"/>
            <a:ext cx="875326" cy="490106"/>
          </a:xfrm>
          <a:prstGeom prst="rect">
            <a:avLst/>
          </a:prstGeom>
        </p:spPr>
      </p:pic>
      <p:sp>
        <p:nvSpPr>
          <p:cNvPr id="10" name="Title 4">
            <a:extLst>
              <a:ext uri="{FF2B5EF4-FFF2-40B4-BE49-F238E27FC236}">
                <a16:creationId xmlns:a16="http://schemas.microsoft.com/office/drawing/2014/main" id="{9CDB3D4E-BCD5-E8FD-4DD2-0CADF86869E0}"/>
              </a:ext>
            </a:extLst>
          </p:cNvPr>
          <p:cNvSpPr txBox="1">
            <a:spLocks/>
          </p:cNvSpPr>
          <p:nvPr/>
        </p:nvSpPr>
        <p:spPr>
          <a:xfrm>
            <a:off x="439187" y="1004883"/>
            <a:ext cx="4177235" cy="33258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377">
              <a:defRPr/>
            </a:pPr>
            <a:r>
              <a:rPr lang="en-US" sz="2100" b="1">
                <a:solidFill>
                  <a:srgbClr val="1A558B"/>
                </a:solidFill>
                <a:latin typeface="Cambria" panose="02040503050406030204" pitchFamily="18" charset="0"/>
                <a:ea typeface="Cambria" panose="02040503050406030204" pitchFamily="18" charset="0"/>
              </a:rPr>
              <a:t>LĨNH VỰC HOẠT ĐỘNG</a:t>
            </a:r>
          </a:p>
        </p:txBody>
      </p:sp>
      <p:grpSp>
        <p:nvGrpSpPr>
          <p:cNvPr id="11" name="Group 30">
            <a:extLst>
              <a:ext uri="{FF2B5EF4-FFF2-40B4-BE49-F238E27FC236}">
                <a16:creationId xmlns:a16="http://schemas.microsoft.com/office/drawing/2014/main" id="{2333F7CB-610C-E79C-7988-65091A95E9A4}"/>
              </a:ext>
            </a:extLst>
          </p:cNvPr>
          <p:cNvGrpSpPr/>
          <p:nvPr/>
        </p:nvGrpSpPr>
        <p:grpSpPr>
          <a:xfrm>
            <a:off x="555146" y="1673485"/>
            <a:ext cx="5131533" cy="2197976"/>
            <a:chOff x="0" y="0"/>
            <a:chExt cx="9086601" cy="4395953"/>
          </a:xfrm>
        </p:grpSpPr>
        <p:sp>
          <p:nvSpPr>
            <p:cNvPr id="12" name="Freeform 31">
              <a:extLst>
                <a:ext uri="{FF2B5EF4-FFF2-40B4-BE49-F238E27FC236}">
                  <a16:creationId xmlns:a16="http://schemas.microsoft.com/office/drawing/2014/main" id="{2018F994-905C-548E-9006-76ED98245CE5}"/>
                </a:ext>
              </a:extLst>
            </p:cNvPr>
            <p:cNvSpPr/>
            <p:nvPr/>
          </p:nvSpPr>
          <p:spPr>
            <a:xfrm>
              <a:off x="0" y="0"/>
              <a:ext cx="9086601" cy="4395953"/>
            </a:xfrm>
            <a:custGeom>
              <a:avLst/>
              <a:gdLst/>
              <a:ahLst/>
              <a:cxnLst/>
              <a:rect l="l" t="t" r="r" b="b"/>
              <a:pathLst>
                <a:path w="9086601" h="4395953">
                  <a:moveTo>
                    <a:pt x="0" y="0"/>
                  </a:moveTo>
                  <a:lnTo>
                    <a:pt x="9086601" y="0"/>
                  </a:lnTo>
                  <a:lnTo>
                    <a:pt x="9086601" y="4395953"/>
                  </a:lnTo>
                  <a:lnTo>
                    <a:pt x="0" y="4395953"/>
                  </a:lnTo>
                  <a:close/>
                </a:path>
              </a:pathLst>
            </a:custGeom>
            <a:solidFill>
              <a:srgbClr val="000000">
                <a:alpha val="0"/>
              </a:srgbClr>
            </a:solidFill>
          </p:spPr>
        </p:sp>
        <p:sp>
          <p:nvSpPr>
            <p:cNvPr id="13" name="TextBox 32">
              <a:extLst>
                <a:ext uri="{FF2B5EF4-FFF2-40B4-BE49-F238E27FC236}">
                  <a16:creationId xmlns:a16="http://schemas.microsoft.com/office/drawing/2014/main" id="{5FB5BBFE-3B15-DF63-3910-1F8A4DF91E19}"/>
                </a:ext>
              </a:extLst>
            </p:cNvPr>
            <p:cNvSpPr txBox="1"/>
            <p:nvPr/>
          </p:nvSpPr>
          <p:spPr>
            <a:xfrm>
              <a:off x="0" y="-95250"/>
              <a:ext cx="9086601" cy="4491203"/>
            </a:xfrm>
            <a:prstGeom prst="rect">
              <a:avLst/>
            </a:prstGeom>
          </p:spPr>
          <p:txBody>
            <a:bodyPr lIns="0" tIns="0" rIns="0" bIns="0" rtlCol="0" anchor="t"/>
            <a:lstStyle/>
            <a:p>
              <a:pPr algn="just">
                <a:lnSpc>
                  <a:spcPts val="1980"/>
                </a:lnSpc>
              </a:pPr>
              <a:r>
                <a:rPr lang="en-US" sz="1200">
                  <a:solidFill>
                    <a:srgbClr val="374151"/>
                  </a:solidFill>
                  <a:latin typeface="Cambria" panose="02040503050406030204" pitchFamily="18" charset="0"/>
                  <a:ea typeface="Montserrat"/>
                  <a:cs typeface="Montserrat"/>
                  <a:sym typeface="Montserrat"/>
                </a:rPr>
                <a:t>PMC cung cấp đầy đủ các dịch vụ quản lý cho nhiều loại hình bất động sản trên khắp Việt Nam, do đội ngũ chuyên gia quản lý giàu kinh nghiệm trong và ngoài nước điều hành.</a:t>
              </a:r>
            </a:p>
            <a:p>
              <a:pPr algn="just">
                <a:lnSpc>
                  <a:spcPts val="1980"/>
                </a:lnSpc>
              </a:pPr>
              <a:r>
                <a:rPr lang="en-US" sz="1200">
                  <a:solidFill>
                    <a:srgbClr val="374151"/>
                  </a:solidFill>
                  <a:latin typeface="Cambria" panose="02040503050406030204" pitchFamily="18" charset="0"/>
                  <a:ea typeface="Montserrat"/>
                  <a:cs typeface="Montserrat"/>
                  <a:sym typeface="Montserrat"/>
                </a:rPr>
                <a:t>Chúng tôi hướng đến việc tạo ra sự hiệu quả trong chi phí và đảm bảo sự phát triển bền vững cho mỗi dự án. Các dịch vụ từ quản lý kỹ thuật, vận hành - bảo dưỡng, quản lý an toàn vệ sinh sức khỏe môi trường cho đến các dịch vụ hỗ trợ được PMC tùy chỉnh để phù hợp với yêu cầu của khách hàng trong từng lĩnh vực chuyên biệt.</a:t>
              </a:r>
            </a:p>
          </p:txBody>
        </p:sp>
      </p:grpSp>
      <p:grpSp>
        <p:nvGrpSpPr>
          <p:cNvPr id="14" name="Group 5">
            <a:extLst>
              <a:ext uri="{FF2B5EF4-FFF2-40B4-BE49-F238E27FC236}">
                <a16:creationId xmlns:a16="http://schemas.microsoft.com/office/drawing/2014/main" id="{E4553CF2-A25E-A33F-7E76-ADE85D67AA7B}"/>
              </a:ext>
            </a:extLst>
          </p:cNvPr>
          <p:cNvGrpSpPr/>
          <p:nvPr/>
        </p:nvGrpSpPr>
        <p:grpSpPr>
          <a:xfrm>
            <a:off x="6757847" y="1258411"/>
            <a:ext cx="1025168" cy="1025168"/>
            <a:chOff x="0" y="0"/>
            <a:chExt cx="812800" cy="812800"/>
          </a:xfrm>
        </p:grpSpPr>
        <p:sp>
          <p:nvSpPr>
            <p:cNvPr id="15" name="Freeform 6">
              <a:extLst>
                <a:ext uri="{FF2B5EF4-FFF2-40B4-BE49-F238E27FC236}">
                  <a16:creationId xmlns:a16="http://schemas.microsoft.com/office/drawing/2014/main" id="{765F8A38-E4E8-1FAE-BAF4-79B66454057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58547" r="-46563" b="-14862"/>
              </a:stretch>
            </a:blipFill>
          </p:spPr>
        </p:sp>
      </p:grpSp>
      <p:grpSp>
        <p:nvGrpSpPr>
          <p:cNvPr id="16" name="Group 7">
            <a:extLst>
              <a:ext uri="{FF2B5EF4-FFF2-40B4-BE49-F238E27FC236}">
                <a16:creationId xmlns:a16="http://schemas.microsoft.com/office/drawing/2014/main" id="{6CCC78F9-415F-BD18-9EB5-62048765F516}"/>
              </a:ext>
            </a:extLst>
          </p:cNvPr>
          <p:cNvGrpSpPr/>
          <p:nvPr/>
        </p:nvGrpSpPr>
        <p:grpSpPr>
          <a:xfrm>
            <a:off x="8420839" y="1258411"/>
            <a:ext cx="1025168" cy="1025168"/>
            <a:chOff x="0" y="0"/>
            <a:chExt cx="812800" cy="812800"/>
          </a:xfrm>
        </p:grpSpPr>
        <p:sp>
          <p:nvSpPr>
            <p:cNvPr id="17" name="Freeform 8">
              <a:extLst>
                <a:ext uri="{FF2B5EF4-FFF2-40B4-BE49-F238E27FC236}">
                  <a16:creationId xmlns:a16="http://schemas.microsoft.com/office/drawing/2014/main" id="{53B46DBB-BCB1-C751-E77B-BB039A111DC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16225" r="-16225"/>
              </a:stretch>
            </a:blipFill>
          </p:spPr>
        </p:sp>
      </p:grpSp>
      <p:grpSp>
        <p:nvGrpSpPr>
          <p:cNvPr id="18" name="Group 9">
            <a:extLst>
              <a:ext uri="{FF2B5EF4-FFF2-40B4-BE49-F238E27FC236}">
                <a16:creationId xmlns:a16="http://schemas.microsoft.com/office/drawing/2014/main" id="{DB774766-EE19-F400-A9DD-EC9D8FD0F564}"/>
              </a:ext>
            </a:extLst>
          </p:cNvPr>
          <p:cNvGrpSpPr/>
          <p:nvPr/>
        </p:nvGrpSpPr>
        <p:grpSpPr>
          <a:xfrm>
            <a:off x="10081007" y="1258411"/>
            <a:ext cx="1025168" cy="1025168"/>
            <a:chOff x="0" y="0"/>
            <a:chExt cx="812800" cy="812800"/>
          </a:xfrm>
        </p:grpSpPr>
        <p:sp>
          <p:nvSpPr>
            <p:cNvPr id="19" name="Freeform 10">
              <a:extLst>
                <a:ext uri="{FF2B5EF4-FFF2-40B4-BE49-F238E27FC236}">
                  <a16:creationId xmlns:a16="http://schemas.microsoft.com/office/drawing/2014/main" id="{78CF5964-E258-4239-7D83-F80A020A1484}"/>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26335" r="-26335"/>
              </a:stretch>
            </a:blipFill>
          </p:spPr>
        </p:sp>
      </p:grpSp>
      <p:grpSp>
        <p:nvGrpSpPr>
          <p:cNvPr id="20" name="Group 11">
            <a:extLst>
              <a:ext uri="{FF2B5EF4-FFF2-40B4-BE49-F238E27FC236}">
                <a16:creationId xmlns:a16="http://schemas.microsoft.com/office/drawing/2014/main" id="{4A5E2231-C913-4602-1801-C1C06785B763}"/>
              </a:ext>
            </a:extLst>
          </p:cNvPr>
          <p:cNvGrpSpPr/>
          <p:nvPr/>
        </p:nvGrpSpPr>
        <p:grpSpPr>
          <a:xfrm>
            <a:off x="6759259" y="2936955"/>
            <a:ext cx="1025168" cy="1025168"/>
            <a:chOff x="0" y="0"/>
            <a:chExt cx="812800" cy="812800"/>
          </a:xfrm>
        </p:grpSpPr>
        <p:sp>
          <p:nvSpPr>
            <p:cNvPr id="21" name="Freeform 12">
              <a:extLst>
                <a:ext uri="{FF2B5EF4-FFF2-40B4-BE49-F238E27FC236}">
                  <a16:creationId xmlns:a16="http://schemas.microsoft.com/office/drawing/2014/main" id="{CB889C80-DF72-9080-4DC7-43EB8EBEE0B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l="-24211" r="-24211"/>
              </a:stretch>
            </a:blipFill>
          </p:spPr>
        </p:sp>
      </p:grpSp>
      <p:grpSp>
        <p:nvGrpSpPr>
          <p:cNvPr id="22" name="Group 13">
            <a:extLst>
              <a:ext uri="{FF2B5EF4-FFF2-40B4-BE49-F238E27FC236}">
                <a16:creationId xmlns:a16="http://schemas.microsoft.com/office/drawing/2014/main" id="{B252A619-5D5D-CEAC-E769-4D53B0D54315}"/>
              </a:ext>
            </a:extLst>
          </p:cNvPr>
          <p:cNvGrpSpPr/>
          <p:nvPr/>
        </p:nvGrpSpPr>
        <p:grpSpPr>
          <a:xfrm>
            <a:off x="6760671" y="4576645"/>
            <a:ext cx="1025168" cy="1025168"/>
            <a:chOff x="0" y="0"/>
            <a:chExt cx="812800" cy="812800"/>
          </a:xfrm>
        </p:grpSpPr>
        <p:sp>
          <p:nvSpPr>
            <p:cNvPr id="23" name="Freeform 14">
              <a:extLst>
                <a:ext uri="{FF2B5EF4-FFF2-40B4-BE49-F238E27FC236}">
                  <a16:creationId xmlns:a16="http://schemas.microsoft.com/office/drawing/2014/main" id="{7B942B12-53F9-718F-5AB6-90C35160673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35836" r="-35836"/>
              </a:stretch>
            </a:blipFill>
          </p:spPr>
        </p:sp>
      </p:grpSp>
      <p:grpSp>
        <p:nvGrpSpPr>
          <p:cNvPr id="24" name="Group 15">
            <a:extLst>
              <a:ext uri="{FF2B5EF4-FFF2-40B4-BE49-F238E27FC236}">
                <a16:creationId xmlns:a16="http://schemas.microsoft.com/office/drawing/2014/main" id="{3D4D4A87-F93D-9089-DCAC-5A85FA418A52}"/>
              </a:ext>
            </a:extLst>
          </p:cNvPr>
          <p:cNvGrpSpPr/>
          <p:nvPr/>
        </p:nvGrpSpPr>
        <p:grpSpPr>
          <a:xfrm>
            <a:off x="8422251" y="2936955"/>
            <a:ext cx="1025168" cy="1025168"/>
            <a:chOff x="0" y="0"/>
            <a:chExt cx="812800" cy="812800"/>
          </a:xfrm>
        </p:grpSpPr>
        <p:sp>
          <p:nvSpPr>
            <p:cNvPr id="25" name="Freeform 16">
              <a:extLst>
                <a:ext uri="{FF2B5EF4-FFF2-40B4-BE49-F238E27FC236}">
                  <a16:creationId xmlns:a16="http://schemas.microsoft.com/office/drawing/2014/main" id="{CE2AFE4A-E2DF-E03A-25A8-1E91F4A0F23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0"/>
              <a:stretch>
                <a:fillRect l="-25046" r="-25046"/>
              </a:stretch>
            </a:blipFill>
          </p:spPr>
        </p:sp>
      </p:grpSp>
      <p:grpSp>
        <p:nvGrpSpPr>
          <p:cNvPr id="26" name="Group 17">
            <a:extLst>
              <a:ext uri="{FF2B5EF4-FFF2-40B4-BE49-F238E27FC236}">
                <a16:creationId xmlns:a16="http://schemas.microsoft.com/office/drawing/2014/main" id="{7B7D55CB-BC02-3D7C-9690-6E1DDE37AF8C}"/>
              </a:ext>
            </a:extLst>
          </p:cNvPr>
          <p:cNvGrpSpPr/>
          <p:nvPr/>
        </p:nvGrpSpPr>
        <p:grpSpPr>
          <a:xfrm>
            <a:off x="8423663" y="4576645"/>
            <a:ext cx="1025168" cy="1025168"/>
            <a:chOff x="0" y="0"/>
            <a:chExt cx="812800" cy="812800"/>
          </a:xfrm>
        </p:grpSpPr>
        <p:sp>
          <p:nvSpPr>
            <p:cNvPr id="27" name="Freeform 18">
              <a:extLst>
                <a:ext uri="{FF2B5EF4-FFF2-40B4-BE49-F238E27FC236}">
                  <a16:creationId xmlns:a16="http://schemas.microsoft.com/office/drawing/2014/main" id="{1B38F79C-604F-385C-1DFA-58A1D2BDF35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1"/>
              <a:stretch>
                <a:fillRect l="-25046" r="-25046"/>
              </a:stretch>
            </a:blipFill>
          </p:spPr>
        </p:sp>
      </p:grpSp>
      <p:grpSp>
        <p:nvGrpSpPr>
          <p:cNvPr id="28" name="Group 19">
            <a:extLst>
              <a:ext uri="{FF2B5EF4-FFF2-40B4-BE49-F238E27FC236}">
                <a16:creationId xmlns:a16="http://schemas.microsoft.com/office/drawing/2014/main" id="{601C8DA3-FE48-9D10-7655-67DAFEBA815F}"/>
              </a:ext>
            </a:extLst>
          </p:cNvPr>
          <p:cNvGrpSpPr/>
          <p:nvPr/>
        </p:nvGrpSpPr>
        <p:grpSpPr>
          <a:xfrm>
            <a:off x="10082419" y="2936955"/>
            <a:ext cx="1025168" cy="1025168"/>
            <a:chOff x="0" y="0"/>
            <a:chExt cx="812800" cy="812800"/>
          </a:xfrm>
        </p:grpSpPr>
        <p:sp>
          <p:nvSpPr>
            <p:cNvPr id="29" name="Freeform 20">
              <a:extLst>
                <a:ext uri="{FF2B5EF4-FFF2-40B4-BE49-F238E27FC236}">
                  <a16:creationId xmlns:a16="http://schemas.microsoft.com/office/drawing/2014/main" id="{7E6AC30F-1CBD-A3A0-3BA6-26D9E389FE6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2"/>
              <a:stretch>
                <a:fillRect l="-25329" r="-25329"/>
              </a:stretch>
            </a:blipFill>
          </p:spPr>
        </p:sp>
      </p:grpSp>
      <p:grpSp>
        <p:nvGrpSpPr>
          <p:cNvPr id="30" name="Group 21">
            <a:extLst>
              <a:ext uri="{FF2B5EF4-FFF2-40B4-BE49-F238E27FC236}">
                <a16:creationId xmlns:a16="http://schemas.microsoft.com/office/drawing/2014/main" id="{4380C213-CEA4-4BDC-B385-1AE6E8E0AB33}"/>
              </a:ext>
            </a:extLst>
          </p:cNvPr>
          <p:cNvGrpSpPr/>
          <p:nvPr/>
        </p:nvGrpSpPr>
        <p:grpSpPr>
          <a:xfrm>
            <a:off x="10083831" y="4576645"/>
            <a:ext cx="1025168" cy="1025168"/>
            <a:chOff x="0" y="0"/>
            <a:chExt cx="812800" cy="812800"/>
          </a:xfrm>
        </p:grpSpPr>
        <p:sp>
          <p:nvSpPr>
            <p:cNvPr id="31" name="Freeform 22">
              <a:extLst>
                <a:ext uri="{FF2B5EF4-FFF2-40B4-BE49-F238E27FC236}">
                  <a16:creationId xmlns:a16="http://schemas.microsoft.com/office/drawing/2014/main" id="{1F917173-D8F4-17A0-2D47-2133DFF14134}"/>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3"/>
              <a:stretch>
                <a:fillRect l="-24766" r="-24766"/>
              </a:stretch>
            </a:blipFill>
          </p:spPr>
        </p:sp>
      </p:grpSp>
      <p:sp>
        <p:nvSpPr>
          <p:cNvPr id="32" name="TextBox 33">
            <a:extLst>
              <a:ext uri="{FF2B5EF4-FFF2-40B4-BE49-F238E27FC236}">
                <a16:creationId xmlns:a16="http://schemas.microsoft.com/office/drawing/2014/main" id="{8FF840B7-A8F1-C7C8-69FB-63BA596B2A0F}"/>
              </a:ext>
            </a:extLst>
          </p:cNvPr>
          <p:cNvSpPr txBox="1"/>
          <p:nvPr/>
        </p:nvSpPr>
        <p:spPr>
          <a:xfrm>
            <a:off x="6369391" y="2429094"/>
            <a:ext cx="1700603" cy="176972"/>
          </a:xfrm>
          <a:prstGeom prst="rect">
            <a:avLst/>
          </a:prstGeom>
        </p:spPr>
        <p:txBody>
          <a:bodyPr lIns="0" tIns="0" rIns="0" bIns="0" rtlCol="0" anchor="t">
            <a:spAutoFit/>
          </a:bodyPr>
          <a:lstStyle/>
          <a:p>
            <a:pPr algn="ctr">
              <a:lnSpc>
                <a:spcPts val="1549"/>
              </a:lnSpc>
              <a:spcBef>
                <a:spcPct val="0"/>
              </a:spcBef>
            </a:pPr>
            <a:r>
              <a:rPr lang="en-US" sz="1033">
                <a:solidFill>
                  <a:srgbClr val="000000"/>
                </a:solidFill>
                <a:latin typeface="Montserrat"/>
                <a:ea typeface="Montserrat"/>
                <a:cs typeface="Montserrat"/>
                <a:sym typeface="Montserrat"/>
              </a:rPr>
              <a:t>Chung cư</a:t>
            </a:r>
          </a:p>
        </p:txBody>
      </p:sp>
      <p:sp>
        <p:nvSpPr>
          <p:cNvPr id="33" name="TextBox 34">
            <a:extLst>
              <a:ext uri="{FF2B5EF4-FFF2-40B4-BE49-F238E27FC236}">
                <a16:creationId xmlns:a16="http://schemas.microsoft.com/office/drawing/2014/main" id="{967303EB-C0D7-0B8C-9E49-ECF4D28FE055}"/>
              </a:ext>
            </a:extLst>
          </p:cNvPr>
          <p:cNvSpPr txBox="1"/>
          <p:nvPr/>
        </p:nvSpPr>
        <p:spPr>
          <a:xfrm>
            <a:off x="6369391" y="4085154"/>
            <a:ext cx="1700603" cy="176972"/>
          </a:xfrm>
          <a:prstGeom prst="rect">
            <a:avLst/>
          </a:prstGeom>
        </p:spPr>
        <p:txBody>
          <a:bodyPr lIns="0" tIns="0" rIns="0" bIns="0" rtlCol="0" anchor="t">
            <a:spAutoFit/>
          </a:bodyPr>
          <a:lstStyle/>
          <a:p>
            <a:pPr algn="ctr">
              <a:lnSpc>
                <a:spcPts val="1549"/>
              </a:lnSpc>
              <a:spcBef>
                <a:spcPct val="0"/>
              </a:spcBef>
            </a:pPr>
            <a:r>
              <a:rPr lang="en-US" sz="1033">
                <a:solidFill>
                  <a:srgbClr val="000000"/>
                </a:solidFill>
                <a:latin typeface="Montserrat"/>
                <a:ea typeface="Montserrat"/>
                <a:cs typeface="Montserrat"/>
                <a:sym typeface="Montserrat"/>
              </a:rPr>
              <a:t>Trung tâm thương mại</a:t>
            </a:r>
          </a:p>
        </p:txBody>
      </p:sp>
      <p:sp>
        <p:nvSpPr>
          <p:cNvPr id="34" name="TextBox 35">
            <a:extLst>
              <a:ext uri="{FF2B5EF4-FFF2-40B4-BE49-F238E27FC236}">
                <a16:creationId xmlns:a16="http://schemas.microsoft.com/office/drawing/2014/main" id="{DB05970B-ECD1-9ABF-76D0-FA1BBBF3B114}"/>
              </a:ext>
            </a:extLst>
          </p:cNvPr>
          <p:cNvSpPr txBox="1"/>
          <p:nvPr/>
        </p:nvSpPr>
        <p:spPr>
          <a:xfrm>
            <a:off x="6369391" y="5732622"/>
            <a:ext cx="1700603" cy="176972"/>
          </a:xfrm>
          <a:prstGeom prst="rect">
            <a:avLst/>
          </a:prstGeom>
        </p:spPr>
        <p:txBody>
          <a:bodyPr lIns="0" tIns="0" rIns="0" bIns="0" rtlCol="0" anchor="t">
            <a:spAutoFit/>
          </a:bodyPr>
          <a:lstStyle/>
          <a:p>
            <a:pPr algn="ctr">
              <a:lnSpc>
                <a:spcPts val="1549"/>
              </a:lnSpc>
              <a:spcBef>
                <a:spcPct val="0"/>
              </a:spcBef>
            </a:pPr>
            <a:r>
              <a:rPr lang="en-US" sz="1033">
                <a:solidFill>
                  <a:srgbClr val="000000"/>
                </a:solidFill>
                <a:latin typeface="Montserrat"/>
                <a:ea typeface="Montserrat"/>
                <a:cs typeface="Montserrat"/>
                <a:sym typeface="Montserrat"/>
              </a:rPr>
              <a:t>Trường học</a:t>
            </a:r>
          </a:p>
        </p:txBody>
      </p:sp>
      <p:sp>
        <p:nvSpPr>
          <p:cNvPr id="35" name="TextBox 36">
            <a:extLst>
              <a:ext uri="{FF2B5EF4-FFF2-40B4-BE49-F238E27FC236}">
                <a16:creationId xmlns:a16="http://schemas.microsoft.com/office/drawing/2014/main" id="{56755690-A15E-2683-E17A-41FAF67639CA}"/>
              </a:ext>
            </a:extLst>
          </p:cNvPr>
          <p:cNvSpPr txBox="1"/>
          <p:nvPr/>
        </p:nvSpPr>
        <p:spPr>
          <a:xfrm>
            <a:off x="8085945" y="2429094"/>
            <a:ext cx="1700603" cy="176972"/>
          </a:xfrm>
          <a:prstGeom prst="rect">
            <a:avLst/>
          </a:prstGeom>
        </p:spPr>
        <p:txBody>
          <a:bodyPr lIns="0" tIns="0" rIns="0" bIns="0" rtlCol="0" anchor="t">
            <a:spAutoFit/>
          </a:bodyPr>
          <a:lstStyle/>
          <a:p>
            <a:pPr algn="ctr">
              <a:lnSpc>
                <a:spcPts val="1549"/>
              </a:lnSpc>
              <a:spcBef>
                <a:spcPct val="0"/>
              </a:spcBef>
            </a:pPr>
            <a:r>
              <a:rPr lang="en-US" sz="1033">
                <a:solidFill>
                  <a:srgbClr val="000000"/>
                </a:solidFill>
                <a:latin typeface="Montserrat"/>
                <a:ea typeface="Montserrat"/>
                <a:cs typeface="Montserrat"/>
                <a:sym typeface="Montserrat"/>
              </a:rPr>
              <a:t>Khu đô thị</a:t>
            </a:r>
          </a:p>
        </p:txBody>
      </p:sp>
      <p:sp>
        <p:nvSpPr>
          <p:cNvPr id="36" name="TextBox 37">
            <a:extLst>
              <a:ext uri="{FF2B5EF4-FFF2-40B4-BE49-F238E27FC236}">
                <a16:creationId xmlns:a16="http://schemas.microsoft.com/office/drawing/2014/main" id="{42893AD5-8270-2101-7A8E-B183781A2924}"/>
              </a:ext>
            </a:extLst>
          </p:cNvPr>
          <p:cNvSpPr txBox="1"/>
          <p:nvPr/>
        </p:nvSpPr>
        <p:spPr>
          <a:xfrm>
            <a:off x="8085945" y="4085154"/>
            <a:ext cx="1700603" cy="176972"/>
          </a:xfrm>
          <a:prstGeom prst="rect">
            <a:avLst/>
          </a:prstGeom>
        </p:spPr>
        <p:txBody>
          <a:bodyPr lIns="0" tIns="0" rIns="0" bIns="0" rtlCol="0" anchor="t">
            <a:spAutoFit/>
          </a:bodyPr>
          <a:lstStyle/>
          <a:p>
            <a:pPr algn="ctr">
              <a:lnSpc>
                <a:spcPts val="1549"/>
              </a:lnSpc>
              <a:spcBef>
                <a:spcPct val="0"/>
              </a:spcBef>
            </a:pPr>
            <a:r>
              <a:rPr lang="en-US" sz="1033">
                <a:solidFill>
                  <a:srgbClr val="000000"/>
                </a:solidFill>
                <a:latin typeface="Montserrat"/>
                <a:ea typeface="Montserrat"/>
                <a:cs typeface="Montserrat"/>
                <a:sym typeface="Montserrat"/>
              </a:rPr>
              <a:t>Khu công nghiệp</a:t>
            </a:r>
          </a:p>
        </p:txBody>
      </p:sp>
      <p:sp>
        <p:nvSpPr>
          <p:cNvPr id="37" name="TextBox 38">
            <a:extLst>
              <a:ext uri="{FF2B5EF4-FFF2-40B4-BE49-F238E27FC236}">
                <a16:creationId xmlns:a16="http://schemas.microsoft.com/office/drawing/2014/main" id="{80B44445-B2C6-37A8-84E7-6CC84C0A6A16}"/>
              </a:ext>
            </a:extLst>
          </p:cNvPr>
          <p:cNvSpPr txBox="1"/>
          <p:nvPr/>
        </p:nvSpPr>
        <p:spPr>
          <a:xfrm>
            <a:off x="8085945" y="5732622"/>
            <a:ext cx="1700603" cy="176972"/>
          </a:xfrm>
          <a:prstGeom prst="rect">
            <a:avLst/>
          </a:prstGeom>
        </p:spPr>
        <p:txBody>
          <a:bodyPr lIns="0" tIns="0" rIns="0" bIns="0" rtlCol="0" anchor="t">
            <a:spAutoFit/>
          </a:bodyPr>
          <a:lstStyle/>
          <a:p>
            <a:pPr algn="ctr">
              <a:lnSpc>
                <a:spcPts val="1549"/>
              </a:lnSpc>
              <a:spcBef>
                <a:spcPct val="0"/>
              </a:spcBef>
            </a:pPr>
            <a:r>
              <a:rPr lang="en-US" sz="1033">
                <a:solidFill>
                  <a:srgbClr val="000000"/>
                </a:solidFill>
                <a:latin typeface="Montserrat"/>
                <a:ea typeface="Montserrat"/>
                <a:cs typeface="Montserrat"/>
                <a:sym typeface="Montserrat"/>
              </a:rPr>
              <a:t>Trung tâm dữ liệu</a:t>
            </a:r>
          </a:p>
        </p:txBody>
      </p:sp>
      <p:sp>
        <p:nvSpPr>
          <p:cNvPr id="38" name="TextBox 39">
            <a:extLst>
              <a:ext uri="{FF2B5EF4-FFF2-40B4-BE49-F238E27FC236}">
                <a16:creationId xmlns:a16="http://schemas.microsoft.com/office/drawing/2014/main" id="{BCC52AB3-7AA4-124C-5012-3F4F596CB47F}"/>
              </a:ext>
            </a:extLst>
          </p:cNvPr>
          <p:cNvSpPr txBox="1"/>
          <p:nvPr/>
        </p:nvSpPr>
        <p:spPr>
          <a:xfrm>
            <a:off x="9805597" y="2429094"/>
            <a:ext cx="1700603" cy="176972"/>
          </a:xfrm>
          <a:prstGeom prst="rect">
            <a:avLst/>
          </a:prstGeom>
        </p:spPr>
        <p:txBody>
          <a:bodyPr lIns="0" tIns="0" rIns="0" bIns="0" rtlCol="0" anchor="t">
            <a:spAutoFit/>
          </a:bodyPr>
          <a:lstStyle/>
          <a:p>
            <a:pPr algn="ctr">
              <a:lnSpc>
                <a:spcPts val="1549"/>
              </a:lnSpc>
              <a:spcBef>
                <a:spcPct val="0"/>
              </a:spcBef>
            </a:pPr>
            <a:r>
              <a:rPr lang="en-US" sz="1033">
                <a:solidFill>
                  <a:srgbClr val="000000"/>
                </a:solidFill>
                <a:latin typeface="Montserrat"/>
                <a:ea typeface="Montserrat"/>
                <a:cs typeface="Montserrat"/>
                <a:sym typeface="Montserrat"/>
              </a:rPr>
              <a:t>Trụ sở/ Văn phòng</a:t>
            </a:r>
          </a:p>
        </p:txBody>
      </p:sp>
      <p:sp>
        <p:nvSpPr>
          <p:cNvPr id="39" name="TextBox 40">
            <a:extLst>
              <a:ext uri="{FF2B5EF4-FFF2-40B4-BE49-F238E27FC236}">
                <a16:creationId xmlns:a16="http://schemas.microsoft.com/office/drawing/2014/main" id="{A93448F7-AA1D-4512-5343-DA2DFB8ECA91}"/>
              </a:ext>
            </a:extLst>
          </p:cNvPr>
          <p:cNvSpPr txBox="1"/>
          <p:nvPr/>
        </p:nvSpPr>
        <p:spPr>
          <a:xfrm>
            <a:off x="9805597" y="4085154"/>
            <a:ext cx="1700603" cy="176972"/>
          </a:xfrm>
          <a:prstGeom prst="rect">
            <a:avLst/>
          </a:prstGeom>
        </p:spPr>
        <p:txBody>
          <a:bodyPr lIns="0" tIns="0" rIns="0" bIns="0" rtlCol="0" anchor="t">
            <a:spAutoFit/>
          </a:bodyPr>
          <a:lstStyle/>
          <a:p>
            <a:pPr algn="ctr">
              <a:lnSpc>
                <a:spcPts val="1549"/>
              </a:lnSpc>
              <a:spcBef>
                <a:spcPct val="0"/>
              </a:spcBef>
            </a:pPr>
            <a:r>
              <a:rPr lang="en-US" sz="1033">
                <a:solidFill>
                  <a:srgbClr val="000000"/>
                </a:solidFill>
                <a:latin typeface="Montserrat"/>
                <a:ea typeface="Montserrat"/>
                <a:cs typeface="Montserrat"/>
                <a:sym typeface="Montserrat"/>
              </a:rPr>
              <a:t>Khách sạn</a:t>
            </a:r>
          </a:p>
        </p:txBody>
      </p:sp>
      <p:sp>
        <p:nvSpPr>
          <p:cNvPr id="40" name="TextBox 41">
            <a:extLst>
              <a:ext uri="{FF2B5EF4-FFF2-40B4-BE49-F238E27FC236}">
                <a16:creationId xmlns:a16="http://schemas.microsoft.com/office/drawing/2014/main" id="{AB84E15A-7D63-77F2-3467-99E7A2858326}"/>
              </a:ext>
            </a:extLst>
          </p:cNvPr>
          <p:cNvSpPr txBox="1"/>
          <p:nvPr/>
        </p:nvSpPr>
        <p:spPr>
          <a:xfrm>
            <a:off x="9805597" y="5732622"/>
            <a:ext cx="1700603" cy="176972"/>
          </a:xfrm>
          <a:prstGeom prst="rect">
            <a:avLst/>
          </a:prstGeom>
        </p:spPr>
        <p:txBody>
          <a:bodyPr lIns="0" tIns="0" rIns="0" bIns="0" rtlCol="0" anchor="t">
            <a:spAutoFit/>
          </a:bodyPr>
          <a:lstStyle/>
          <a:p>
            <a:pPr algn="ctr">
              <a:lnSpc>
                <a:spcPts val="1549"/>
              </a:lnSpc>
              <a:spcBef>
                <a:spcPct val="0"/>
              </a:spcBef>
            </a:pPr>
            <a:r>
              <a:rPr lang="en-US" sz="1033">
                <a:solidFill>
                  <a:srgbClr val="000000"/>
                </a:solidFill>
                <a:latin typeface="Montserrat"/>
                <a:ea typeface="Montserrat"/>
                <a:cs typeface="Montserrat"/>
                <a:sym typeface="Montserrat"/>
              </a:rPr>
              <a:t>Bệnh viện</a:t>
            </a:r>
          </a:p>
        </p:txBody>
      </p:sp>
      <p:grpSp>
        <p:nvGrpSpPr>
          <p:cNvPr id="41" name="Group 2">
            <a:extLst>
              <a:ext uri="{FF2B5EF4-FFF2-40B4-BE49-F238E27FC236}">
                <a16:creationId xmlns:a16="http://schemas.microsoft.com/office/drawing/2014/main" id="{20C7FF83-1B15-35EC-225A-97C04B9FF59D}"/>
              </a:ext>
            </a:extLst>
          </p:cNvPr>
          <p:cNvGrpSpPr/>
          <p:nvPr/>
        </p:nvGrpSpPr>
        <p:grpSpPr>
          <a:xfrm>
            <a:off x="540488" y="3876507"/>
            <a:ext cx="5160851" cy="2195153"/>
            <a:chOff x="0" y="0"/>
            <a:chExt cx="9086601" cy="3864959"/>
          </a:xfrm>
        </p:grpSpPr>
        <p:pic>
          <p:nvPicPr>
            <p:cNvPr id="42" name="Picture 3">
              <a:extLst>
                <a:ext uri="{FF2B5EF4-FFF2-40B4-BE49-F238E27FC236}">
                  <a16:creationId xmlns:a16="http://schemas.microsoft.com/office/drawing/2014/main" id="{FF378E20-F7DD-4AD8-FA0F-F3926F99E4B9}"/>
                </a:ext>
              </a:extLst>
            </p:cNvPr>
            <p:cNvPicPr>
              <a:picLocks noChangeAspect="1"/>
            </p:cNvPicPr>
            <p:nvPr/>
          </p:nvPicPr>
          <p:blipFill>
            <a:blip r:embed="rId14"/>
            <a:srcRect t="18138" b="18138"/>
            <a:stretch>
              <a:fillRect/>
            </a:stretch>
          </p:blipFill>
          <p:spPr>
            <a:xfrm>
              <a:off x="0" y="0"/>
              <a:ext cx="9086601" cy="3864959"/>
            </a:xfrm>
            <a:prstGeom prst="rect">
              <a:avLst/>
            </a:prstGeom>
          </p:spPr>
        </p:pic>
      </p:grpSp>
    </p:spTree>
    <p:extLst>
      <p:ext uri="{BB962C8B-B14F-4D97-AF65-F5344CB8AC3E}">
        <p14:creationId xmlns:p14="http://schemas.microsoft.com/office/powerpoint/2010/main" val="2109327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347D8E-3964-2F17-012A-EEBFE446B87D}"/>
              </a:ext>
            </a:extLst>
          </p:cNvPr>
          <p:cNvPicPr>
            <a:picLocks noChangeAspect="1"/>
          </p:cNvPicPr>
          <p:nvPr/>
        </p:nvPicPr>
        <p:blipFill>
          <a:blip r:embed="rId2"/>
          <a:stretch>
            <a:fillRect/>
          </a:stretch>
        </p:blipFill>
        <p:spPr>
          <a:xfrm flipH="1">
            <a:off x="0" y="0"/>
            <a:ext cx="12192000" cy="6863046"/>
          </a:xfrm>
          <a:prstGeom prst="rect">
            <a:avLst/>
          </a:prstGeom>
        </p:spPr>
      </p:pic>
      <p:pic>
        <p:nvPicPr>
          <p:cNvPr id="29" name="Picture 28">
            <a:extLst>
              <a:ext uri="{FF2B5EF4-FFF2-40B4-BE49-F238E27FC236}">
                <a16:creationId xmlns:a16="http://schemas.microsoft.com/office/drawing/2014/main" id="{6858AE1F-724B-15E4-7346-8DFBE99DB779}"/>
              </a:ext>
            </a:extLst>
          </p:cNvPr>
          <p:cNvPicPr>
            <a:picLocks noChangeAspect="1"/>
          </p:cNvPicPr>
          <p:nvPr/>
        </p:nvPicPr>
        <p:blipFill>
          <a:blip r:embed="rId3"/>
          <a:srcRect l="21689" t="1102" r="24418" b="29223"/>
          <a:stretch/>
        </p:blipFill>
        <p:spPr>
          <a:xfrm>
            <a:off x="7915295" y="985229"/>
            <a:ext cx="1703492" cy="1651795"/>
          </a:xfrm>
          <a:prstGeom prst="rect">
            <a:avLst/>
          </a:prstGeom>
        </p:spPr>
      </p:pic>
      <p:pic>
        <p:nvPicPr>
          <p:cNvPr id="4" name="Picture 3">
            <a:extLst>
              <a:ext uri="{FF2B5EF4-FFF2-40B4-BE49-F238E27FC236}">
                <a16:creationId xmlns:a16="http://schemas.microsoft.com/office/drawing/2014/main" id="{881C4505-B7BA-D79D-AB73-A7E33711E113}"/>
              </a:ext>
            </a:extLst>
          </p:cNvPr>
          <p:cNvPicPr>
            <a:picLocks noChangeAspect="1"/>
          </p:cNvPicPr>
          <p:nvPr/>
        </p:nvPicPr>
        <p:blipFill>
          <a:blip r:embed="rId4"/>
          <a:stretch>
            <a:fillRect/>
          </a:stretch>
        </p:blipFill>
        <p:spPr>
          <a:xfrm>
            <a:off x="0" y="6782904"/>
            <a:ext cx="12192000" cy="75096"/>
          </a:xfrm>
          <a:prstGeom prst="rect">
            <a:avLst/>
          </a:prstGeom>
        </p:spPr>
      </p:pic>
      <p:pic>
        <p:nvPicPr>
          <p:cNvPr id="5" name="Picture 4">
            <a:extLst>
              <a:ext uri="{FF2B5EF4-FFF2-40B4-BE49-F238E27FC236}">
                <a16:creationId xmlns:a16="http://schemas.microsoft.com/office/drawing/2014/main" id="{DD9EC05D-2162-4158-0947-97BC73DF10BE}"/>
              </a:ext>
            </a:extLst>
          </p:cNvPr>
          <p:cNvPicPr>
            <a:picLocks noChangeAspect="1"/>
          </p:cNvPicPr>
          <p:nvPr/>
        </p:nvPicPr>
        <p:blipFill>
          <a:blip r:embed="rId5"/>
          <a:stretch>
            <a:fillRect/>
          </a:stretch>
        </p:blipFill>
        <p:spPr>
          <a:xfrm>
            <a:off x="11009294" y="332337"/>
            <a:ext cx="875326" cy="490106"/>
          </a:xfrm>
          <a:prstGeom prst="rect">
            <a:avLst/>
          </a:prstGeom>
        </p:spPr>
      </p:pic>
      <p:sp>
        <p:nvSpPr>
          <p:cNvPr id="6" name="Title 4">
            <a:extLst>
              <a:ext uri="{FF2B5EF4-FFF2-40B4-BE49-F238E27FC236}">
                <a16:creationId xmlns:a16="http://schemas.microsoft.com/office/drawing/2014/main" id="{16ECDA23-FA07-3CA7-736E-5C47234E9DD9}"/>
              </a:ext>
            </a:extLst>
          </p:cNvPr>
          <p:cNvSpPr txBox="1">
            <a:spLocks/>
          </p:cNvSpPr>
          <p:nvPr/>
        </p:nvSpPr>
        <p:spPr>
          <a:xfrm>
            <a:off x="202511" y="1280111"/>
            <a:ext cx="4177235" cy="33258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914377">
              <a:defRPr/>
            </a:pPr>
            <a:r>
              <a:rPr lang="en-US" sz="2100" b="1">
                <a:solidFill>
                  <a:srgbClr val="1A558B"/>
                </a:solidFill>
                <a:latin typeface="Cambria" panose="02040503050406030204" pitchFamily="18" charset="0"/>
                <a:ea typeface="Cambria" panose="02040503050406030204" pitchFamily="18" charset="0"/>
              </a:rPr>
              <a:t>TIÊU CHUẨN DỊCH VỤ</a:t>
            </a:r>
          </a:p>
        </p:txBody>
      </p:sp>
      <p:pic>
        <p:nvPicPr>
          <p:cNvPr id="9" name="Picture 8">
            <a:extLst>
              <a:ext uri="{FF2B5EF4-FFF2-40B4-BE49-F238E27FC236}">
                <a16:creationId xmlns:a16="http://schemas.microsoft.com/office/drawing/2014/main" id="{0AA8FE93-7CB4-06F7-72D9-5F69653FA19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889" t="24503" r="27359" b="3852"/>
          <a:stretch/>
        </p:blipFill>
        <p:spPr>
          <a:xfrm>
            <a:off x="7906338" y="4555185"/>
            <a:ext cx="1712448" cy="1772243"/>
          </a:xfrm>
          <a:prstGeom prst="rect">
            <a:avLst/>
          </a:prstGeom>
        </p:spPr>
      </p:pic>
      <p:pic>
        <p:nvPicPr>
          <p:cNvPr id="10" name="Picture 4" descr="Không có mô tả ảnh.">
            <a:extLst>
              <a:ext uri="{FF2B5EF4-FFF2-40B4-BE49-F238E27FC236}">
                <a16:creationId xmlns:a16="http://schemas.microsoft.com/office/drawing/2014/main" id="{A965769D-A570-7F94-E159-4E9F23B93EBD}"/>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0254" t="35269" r="17456" b="36571"/>
          <a:stretch/>
        </p:blipFill>
        <p:spPr bwMode="auto">
          <a:xfrm>
            <a:off x="4406417" y="4551381"/>
            <a:ext cx="3419484" cy="177604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805ED32B-1617-283D-09BD-4E10BE1613B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2555" t="1449" r="22885" b="2096"/>
          <a:stretch/>
        </p:blipFill>
        <p:spPr>
          <a:xfrm>
            <a:off x="2391508" y="2696204"/>
            <a:ext cx="1925515" cy="2786751"/>
          </a:xfrm>
          <a:prstGeom prst="rect">
            <a:avLst/>
          </a:prstGeom>
        </p:spPr>
      </p:pic>
      <p:pic>
        <p:nvPicPr>
          <p:cNvPr id="12" name="Picture 11">
            <a:extLst>
              <a:ext uri="{FF2B5EF4-FFF2-40B4-BE49-F238E27FC236}">
                <a16:creationId xmlns:a16="http://schemas.microsoft.com/office/drawing/2014/main" id="{EEB2B743-1DC0-16C8-0BD1-6D873A7936A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9654" t="24144" r="8828" b="23541"/>
          <a:stretch/>
        </p:blipFill>
        <p:spPr>
          <a:xfrm>
            <a:off x="4414675" y="2696205"/>
            <a:ext cx="3411226" cy="1776046"/>
          </a:xfrm>
          <a:prstGeom prst="rect">
            <a:avLst/>
          </a:prstGeom>
        </p:spPr>
      </p:pic>
      <p:pic>
        <p:nvPicPr>
          <p:cNvPr id="14" name="Picture 2" descr="Không có mô tả ảnh.">
            <a:extLst>
              <a:ext uri="{FF2B5EF4-FFF2-40B4-BE49-F238E27FC236}">
                <a16:creationId xmlns:a16="http://schemas.microsoft.com/office/drawing/2014/main" id="{A93C38B3-CC2F-641A-2929-74CA5AA25E4D}"/>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1493" t="32320" r="2354" b="22635"/>
          <a:stretch/>
        </p:blipFill>
        <p:spPr bwMode="auto">
          <a:xfrm>
            <a:off x="7906337" y="2704997"/>
            <a:ext cx="3963757" cy="176725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B75F13CD-3F3B-860E-19C7-AF53C614B1AB}"/>
              </a:ext>
            </a:extLst>
          </p:cNvPr>
          <p:cNvSpPr txBox="1"/>
          <p:nvPr/>
        </p:nvSpPr>
        <p:spPr>
          <a:xfrm>
            <a:off x="4493146" y="1011561"/>
            <a:ext cx="1899279" cy="538609"/>
          </a:xfrm>
          <a:prstGeom prst="rect">
            <a:avLst/>
          </a:prstGeom>
          <a:noFill/>
        </p:spPr>
        <p:txBody>
          <a:bodyPr wrap="square" rtlCol="0">
            <a:spAutoFit/>
          </a:bodyPr>
          <a:lstStyle/>
          <a:p>
            <a:pPr>
              <a:spcBef>
                <a:spcPts val="300"/>
              </a:spcBef>
              <a:spcAft>
                <a:spcPts val="300"/>
              </a:spcAft>
            </a:pPr>
            <a:r>
              <a:rPr lang="vi-VN" sz="1200" b="1" dirty="0">
                <a:latin typeface="Cambria" panose="02040503050406030204" pitchFamily="18" charset="0"/>
                <a:ea typeface="Calibri" panose="020F0502020204030204" pitchFamily="34" charset="0"/>
                <a:cs typeface="Calibri" panose="020F0502020204030204" pitchFamily="34" charset="0"/>
              </a:rPr>
              <a:t>NỤ CƯỜI </a:t>
            </a:r>
            <a:endParaRPr lang="en-US" sz="1200" b="1" dirty="0">
              <a:latin typeface="Cambria" panose="02040503050406030204" pitchFamily="18" charset="0"/>
              <a:ea typeface="Calibri" panose="020F0502020204030204" pitchFamily="34" charset="0"/>
              <a:cs typeface="Calibri" panose="020F0502020204030204" pitchFamily="34" charset="0"/>
            </a:endParaRPr>
          </a:p>
          <a:p>
            <a:pPr>
              <a:spcBef>
                <a:spcPts val="300"/>
              </a:spcBef>
              <a:spcAft>
                <a:spcPts val="300"/>
              </a:spcAft>
            </a:pPr>
            <a:r>
              <a:rPr lang="en-US" sz="1200" dirty="0">
                <a:latin typeface="Cambria" panose="02040503050406030204" pitchFamily="18" charset="0"/>
                <a:cs typeface="Arial" panose="020B0604020202020204" pitchFamily="34" charset="0"/>
              </a:rPr>
              <a:t>TRONG DỊCH VỤ</a:t>
            </a:r>
          </a:p>
        </p:txBody>
      </p:sp>
      <p:sp>
        <p:nvSpPr>
          <p:cNvPr id="17" name="TextBox 16">
            <a:extLst>
              <a:ext uri="{FF2B5EF4-FFF2-40B4-BE49-F238E27FC236}">
                <a16:creationId xmlns:a16="http://schemas.microsoft.com/office/drawing/2014/main" id="{C0E23412-AA36-671C-22BF-47FF8313E576}"/>
              </a:ext>
            </a:extLst>
          </p:cNvPr>
          <p:cNvSpPr txBox="1"/>
          <p:nvPr/>
        </p:nvSpPr>
        <p:spPr>
          <a:xfrm>
            <a:off x="4493146" y="1607949"/>
            <a:ext cx="3037513" cy="830997"/>
          </a:xfrm>
          <a:prstGeom prst="rect">
            <a:avLst/>
          </a:prstGeom>
          <a:noFill/>
        </p:spPr>
        <p:txBody>
          <a:bodyPr wrap="square" rtlCol="0">
            <a:spAutoFit/>
          </a:bodyPr>
          <a:lstStyle/>
          <a:p>
            <a:pPr algn="just">
              <a:spcBef>
                <a:spcPts val="600"/>
              </a:spcBef>
              <a:spcAft>
                <a:spcPts val="600"/>
              </a:spcAft>
            </a:pPr>
            <a:r>
              <a:rPr lang="en-US" sz="1200" dirty="0">
                <a:latin typeface="Cambria" panose="02040503050406030204" pitchFamily="18" charset="0"/>
                <a:ea typeface="Calibri" panose="020F0502020204030204" pitchFamily="34" charset="0"/>
                <a:cs typeface="Calibri" panose="020F0502020204030204" pitchFamily="34" charset="0"/>
              </a:rPr>
              <a:t>C</a:t>
            </a:r>
            <a:r>
              <a:rPr lang="vi-VN" sz="1200" dirty="0">
                <a:latin typeface="Cambria" panose="02040503050406030204" pitchFamily="18" charset="0"/>
                <a:ea typeface="Calibri" panose="020F0502020204030204" pitchFamily="34" charset="0"/>
                <a:cs typeface="Calibri" panose="020F0502020204030204" pitchFamily="34" charset="0"/>
              </a:rPr>
              <a:t>ác </a:t>
            </a:r>
            <a:r>
              <a:rPr lang="en-US" sz="1200" dirty="0" err="1">
                <a:latin typeface="Cambria" panose="02040503050406030204" pitchFamily="18" charset="0"/>
                <a:ea typeface="Calibri" panose="020F0502020204030204" pitchFamily="34" charset="0"/>
                <a:cs typeface="Calibri" panose="020F0502020204030204" pitchFamily="34" charset="0"/>
              </a:rPr>
              <a:t>thành</a:t>
            </a:r>
            <a:r>
              <a:rPr lang="en-US" sz="1200" dirty="0">
                <a:latin typeface="Cambria" panose="02040503050406030204" pitchFamily="18" charset="0"/>
                <a:ea typeface="Calibri" panose="020F0502020204030204" pitchFamily="34" charset="0"/>
                <a:cs typeface="Calibri" panose="020F0502020204030204" pitchFamily="34" charset="0"/>
              </a:rPr>
              <a:t> </a:t>
            </a:r>
            <a:r>
              <a:rPr lang="en-US" sz="1200" dirty="0" err="1">
                <a:latin typeface="Cambria" panose="02040503050406030204" pitchFamily="18" charset="0"/>
                <a:ea typeface="Calibri" panose="020F0502020204030204" pitchFamily="34" charset="0"/>
                <a:cs typeface="Calibri" panose="020F0502020204030204" pitchFamily="34" charset="0"/>
              </a:rPr>
              <a:t>viên</a:t>
            </a:r>
            <a:r>
              <a:rPr lang="en-US" sz="1200" dirty="0">
                <a:latin typeface="Cambria" panose="02040503050406030204" pitchFamily="18" charset="0"/>
                <a:ea typeface="Calibri" panose="020F0502020204030204" pitchFamily="34" charset="0"/>
                <a:cs typeface="Calibri" panose="020F0502020204030204" pitchFamily="34" charset="0"/>
              </a:rPr>
              <a:t> </a:t>
            </a:r>
            <a:r>
              <a:rPr lang="vi-VN" sz="1200" dirty="0">
                <a:latin typeface="Cambria" panose="02040503050406030204" pitchFamily="18" charset="0"/>
                <a:ea typeface="Calibri" panose="020F0502020204030204" pitchFamily="34" charset="0"/>
                <a:cs typeface="Calibri" panose="020F0502020204030204" pitchFamily="34" charset="0"/>
              </a:rPr>
              <a:t>luôn tươi cười với </a:t>
            </a:r>
            <a:r>
              <a:rPr lang="en-US" sz="1200" dirty="0" err="1">
                <a:latin typeface="Cambria" panose="02040503050406030204" pitchFamily="18" charset="0"/>
                <a:ea typeface="Calibri" panose="020F0502020204030204" pitchFamily="34" charset="0"/>
                <a:cs typeface="Calibri" panose="020F0502020204030204" pitchFamily="34" charset="0"/>
              </a:rPr>
              <a:t>cư</a:t>
            </a:r>
            <a:r>
              <a:rPr lang="en-US" sz="1200" dirty="0">
                <a:latin typeface="Cambria" panose="02040503050406030204" pitchFamily="18" charset="0"/>
                <a:ea typeface="Calibri" panose="020F0502020204030204" pitchFamily="34" charset="0"/>
                <a:cs typeface="Calibri" panose="020F0502020204030204" pitchFamily="34" charset="0"/>
              </a:rPr>
              <a:t> </a:t>
            </a:r>
            <a:r>
              <a:rPr lang="en-US" sz="1200" dirty="0" err="1">
                <a:latin typeface="Cambria" panose="02040503050406030204" pitchFamily="18" charset="0"/>
                <a:ea typeface="Calibri" panose="020F0502020204030204" pitchFamily="34" charset="0"/>
                <a:cs typeface="Calibri" panose="020F0502020204030204" pitchFamily="34" charset="0"/>
              </a:rPr>
              <a:t>dân/ khách hàng</a:t>
            </a:r>
            <a:r>
              <a:rPr lang="en-US" sz="1200" dirty="0">
                <a:latin typeface="Cambria" panose="02040503050406030204" pitchFamily="18" charset="0"/>
                <a:ea typeface="Calibri" panose="020F0502020204030204" pitchFamily="34" charset="0"/>
                <a:cs typeface="Calibri" panose="020F0502020204030204" pitchFamily="34" charset="0"/>
              </a:rPr>
              <a:t> </a:t>
            </a:r>
            <a:r>
              <a:rPr lang="vi-VN" sz="1200" dirty="0">
                <a:latin typeface="Cambria" panose="02040503050406030204" pitchFamily="18" charset="0"/>
                <a:ea typeface="Calibri" panose="020F0502020204030204" pitchFamily="34" charset="0"/>
                <a:cs typeface="Calibri" panose="020F0502020204030204" pitchFamily="34" charset="0"/>
              </a:rPr>
              <a:t>để đảm bảo họ nhận được sự thân thiện bên cạnh chất lượng dịch vụ </a:t>
            </a:r>
            <a:r>
              <a:rPr lang="en-US" sz="1200" dirty="0" err="1">
                <a:latin typeface="Cambria" panose="02040503050406030204" pitchFamily="18" charset="0"/>
                <a:ea typeface="Calibri" panose="020F0502020204030204" pitchFamily="34" charset="0"/>
                <a:cs typeface="Calibri" panose="020F0502020204030204" pitchFamily="34" charset="0"/>
              </a:rPr>
              <a:t>chăm</a:t>
            </a:r>
            <a:r>
              <a:rPr lang="en-US" sz="1200" dirty="0">
                <a:latin typeface="Cambria" panose="02040503050406030204" pitchFamily="18" charset="0"/>
                <a:ea typeface="Calibri" panose="020F0502020204030204" pitchFamily="34" charset="0"/>
                <a:cs typeface="Calibri" panose="020F0502020204030204" pitchFamily="34" charset="0"/>
              </a:rPr>
              <a:t> </a:t>
            </a:r>
            <a:r>
              <a:rPr lang="en-US" sz="1200" dirty="0" err="1">
                <a:latin typeface="Cambria" panose="02040503050406030204" pitchFamily="18" charset="0"/>
                <a:ea typeface="Calibri" panose="020F0502020204030204" pitchFamily="34" charset="0"/>
                <a:cs typeface="Calibri" panose="020F0502020204030204" pitchFamily="34" charset="0"/>
              </a:rPr>
              <a:t>sóc</a:t>
            </a:r>
            <a:r>
              <a:rPr lang="en-US" sz="1200" dirty="0">
                <a:latin typeface="Cambria" panose="02040503050406030204" pitchFamily="18" charset="0"/>
                <a:ea typeface="Calibri" panose="020F0502020204030204" pitchFamily="34" charset="0"/>
                <a:cs typeface="Calibri" panose="020F0502020204030204" pitchFamily="34" charset="0"/>
              </a:rPr>
              <a:t> </a:t>
            </a:r>
            <a:r>
              <a:rPr lang="en-US" sz="1200" dirty="0" err="1">
                <a:latin typeface="Cambria" panose="02040503050406030204" pitchFamily="18" charset="0"/>
                <a:ea typeface="Calibri" panose="020F0502020204030204" pitchFamily="34" charset="0"/>
                <a:cs typeface="Calibri" panose="020F0502020204030204" pitchFamily="34" charset="0"/>
              </a:rPr>
              <a:t>khách</a:t>
            </a:r>
            <a:r>
              <a:rPr lang="en-US" sz="1200" dirty="0">
                <a:latin typeface="Cambria" panose="02040503050406030204" pitchFamily="18" charset="0"/>
                <a:ea typeface="Calibri" panose="020F0502020204030204" pitchFamily="34" charset="0"/>
                <a:cs typeface="Calibri" panose="020F0502020204030204" pitchFamily="34" charset="0"/>
              </a:rPr>
              <a:t> </a:t>
            </a:r>
            <a:r>
              <a:rPr lang="en-US" sz="1200" dirty="0" err="1">
                <a:latin typeface="Cambria" panose="02040503050406030204" pitchFamily="18" charset="0"/>
                <a:ea typeface="Calibri" panose="020F0502020204030204" pitchFamily="34" charset="0"/>
                <a:cs typeface="Calibri" panose="020F0502020204030204" pitchFamily="34" charset="0"/>
              </a:rPr>
              <a:t>hàng</a:t>
            </a:r>
            <a:r>
              <a:rPr lang="en-US" sz="1200" dirty="0">
                <a:latin typeface="Cambria" panose="02040503050406030204" pitchFamily="18" charset="0"/>
                <a:ea typeface="Calibri" panose="020F0502020204030204" pitchFamily="34" charset="0"/>
                <a:cs typeface="Calibri" panose="020F0502020204030204" pitchFamily="34" charset="0"/>
              </a:rPr>
              <a:t> </a:t>
            </a:r>
            <a:r>
              <a:rPr lang="vi-VN" sz="1200" dirty="0">
                <a:latin typeface="Cambria" panose="02040503050406030204" pitchFamily="18" charset="0"/>
                <a:ea typeface="Calibri" panose="020F0502020204030204" pitchFamily="34" charset="0"/>
                <a:cs typeface="Calibri" panose="020F0502020204030204" pitchFamily="34" charset="0"/>
              </a:rPr>
              <a:t>tốt.</a:t>
            </a:r>
          </a:p>
        </p:txBody>
      </p:sp>
      <p:sp>
        <p:nvSpPr>
          <p:cNvPr id="18" name="TextBox 17">
            <a:extLst>
              <a:ext uri="{FF2B5EF4-FFF2-40B4-BE49-F238E27FC236}">
                <a16:creationId xmlns:a16="http://schemas.microsoft.com/office/drawing/2014/main" id="{220293D9-6814-0CFF-D5DA-26361B77ACFC}"/>
              </a:ext>
            </a:extLst>
          </p:cNvPr>
          <p:cNvSpPr txBox="1"/>
          <p:nvPr/>
        </p:nvSpPr>
        <p:spPr>
          <a:xfrm>
            <a:off x="245471" y="4897959"/>
            <a:ext cx="1899279" cy="800219"/>
          </a:xfrm>
          <a:prstGeom prst="rect">
            <a:avLst/>
          </a:prstGeom>
          <a:noFill/>
        </p:spPr>
        <p:txBody>
          <a:bodyPr wrap="square" rtlCol="0">
            <a:spAutoFit/>
          </a:bodyPr>
          <a:lstStyle/>
          <a:p>
            <a:pPr>
              <a:spcBef>
                <a:spcPts val="300"/>
              </a:spcBef>
              <a:spcAft>
                <a:spcPts val="300"/>
              </a:spcAft>
            </a:pPr>
            <a:r>
              <a:rPr lang="vi-VN" sz="1200" b="1" dirty="0">
                <a:latin typeface="Cambria" panose="02040503050406030204" pitchFamily="18" charset="0"/>
                <a:ea typeface="Calibri" panose="020F0502020204030204" pitchFamily="34" charset="0"/>
                <a:cs typeface="Calibri" panose="020F0502020204030204" pitchFamily="34" charset="0"/>
              </a:rPr>
              <a:t>VỆ SINH CÁ NHÂN</a:t>
            </a:r>
            <a:endParaRPr lang="en-US" sz="1200" b="1" dirty="0">
              <a:latin typeface="Cambria" panose="02040503050406030204" pitchFamily="18" charset="0"/>
              <a:ea typeface="Calibri" panose="020F0502020204030204" pitchFamily="34" charset="0"/>
              <a:cs typeface="Calibri" panose="020F0502020204030204" pitchFamily="34" charset="0"/>
            </a:endParaRPr>
          </a:p>
          <a:p>
            <a:pPr>
              <a:spcBef>
                <a:spcPts val="300"/>
              </a:spcBef>
              <a:spcAft>
                <a:spcPts val="300"/>
              </a:spcAft>
            </a:pPr>
            <a:r>
              <a:rPr lang="vi-VN" sz="1200" b="1" dirty="0">
                <a:latin typeface="Cambria" panose="02040503050406030204" pitchFamily="18" charset="0"/>
                <a:ea typeface="Calibri" panose="020F0502020204030204" pitchFamily="34" charset="0"/>
                <a:cs typeface="Calibri" panose="020F0502020204030204" pitchFamily="34" charset="0"/>
              </a:rPr>
              <a:t>SẠCH SẼ </a:t>
            </a:r>
            <a:endParaRPr lang="en-US" sz="1200" b="1" dirty="0">
              <a:latin typeface="Cambria" panose="02040503050406030204" pitchFamily="18" charset="0"/>
              <a:ea typeface="Calibri" panose="020F0502020204030204" pitchFamily="34" charset="0"/>
              <a:cs typeface="Calibri" panose="020F0502020204030204" pitchFamily="34" charset="0"/>
            </a:endParaRPr>
          </a:p>
          <a:p>
            <a:pPr>
              <a:spcBef>
                <a:spcPts val="300"/>
              </a:spcBef>
              <a:spcAft>
                <a:spcPts val="300"/>
              </a:spcAft>
            </a:pPr>
            <a:r>
              <a:rPr lang="en-US" sz="1200" dirty="0">
                <a:latin typeface="Cambria" panose="02040503050406030204" pitchFamily="18" charset="0"/>
                <a:cs typeface="Arial" panose="020B0604020202020204" pitchFamily="34" charset="0"/>
              </a:rPr>
              <a:t>LÀ YÊU CẦU BẮT BUỘC</a:t>
            </a:r>
          </a:p>
        </p:txBody>
      </p:sp>
      <p:sp>
        <p:nvSpPr>
          <p:cNvPr id="19" name="TextBox 18">
            <a:extLst>
              <a:ext uri="{FF2B5EF4-FFF2-40B4-BE49-F238E27FC236}">
                <a16:creationId xmlns:a16="http://schemas.microsoft.com/office/drawing/2014/main" id="{2A732BD8-D997-E1EA-DB29-F57077F85D16}"/>
              </a:ext>
            </a:extLst>
          </p:cNvPr>
          <p:cNvSpPr txBox="1"/>
          <p:nvPr/>
        </p:nvSpPr>
        <p:spPr>
          <a:xfrm>
            <a:off x="245471" y="2710643"/>
            <a:ext cx="1899279" cy="538609"/>
          </a:xfrm>
          <a:prstGeom prst="rect">
            <a:avLst/>
          </a:prstGeom>
          <a:noFill/>
        </p:spPr>
        <p:txBody>
          <a:bodyPr wrap="square" rtlCol="0">
            <a:spAutoFit/>
          </a:bodyPr>
          <a:lstStyle/>
          <a:p>
            <a:pPr>
              <a:spcBef>
                <a:spcPts val="300"/>
              </a:spcBef>
              <a:spcAft>
                <a:spcPts val="300"/>
              </a:spcAft>
            </a:pPr>
            <a:r>
              <a:rPr lang="vi-VN" sz="1200" b="1" dirty="0">
                <a:latin typeface="Cambria" panose="02040503050406030204" pitchFamily="18" charset="0"/>
                <a:ea typeface="Calibri" panose="020F0502020204030204" pitchFamily="34" charset="0"/>
                <a:cs typeface="Calibri" panose="020F0502020204030204" pitchFamily="34" charset="0"/>
              </a:rPr>
              <a:t>ĐỒNG PHỤC</a:t>
            </a:r>
            <a:endParaRPr lang="en-US" sz="1200" b="1" dirty="0">
              <a:latin typeface="Cambria" panose="02040503050406030204" pitchFamily="18" charset="0"/>
              <a:ea typeface="Calibri" panose="020F0502020204030204" pitchFamily="34" charset="0"/>
              <a:cs typeface="Calibri" panose="020F0502020204030204" pitchFamily="34" charset="0"/>
            </a:endParaRPr>
          </a:p>
          <a:p>
            <a:pPr>
              <a:spcBef>
                <a:spcPts val="300"/>
              </a:spcBef>
              <a:spcAft>
                <a:spcPts val="300"/>
              </a:spcAft>
            </a:pPr>
            <a:r>
              <a:rPr lang="en-US" sz="1200" dirty="0">
                <a:latin typeface="Cambria" panose="02040503050406030204" pitchFamily="18" charset="0"/>
                <a:cs typeface="Arial" panose="020B0604020202020204" pitchFamily="34" charset="0"/>
              </a:rPr>
              <a:t>CHUYÊN NGHIỆP</a:t>
            </a:r>
          </a:p>
        </p:txBody>
      </p:sp>
      <p:sp>
        <p:nvSpPr>
          <p:cNvPr id="20" name="TextBox 19">
            <a:extLst>
              <a:ext uri="{FF2B5EF4-FFF2-40B4-BE49-F238E27FC236}">
                <a16:creationId xmlns:a16="http://schemas.microsoft.com/office/drawing/2014/main" id="{F4C72EE6-F7D2-C3C0-5FB4-E5C5FDF9D55A}"/>
              </a:ext>
            </a:extLst>
          </p:cNvPr>
          <p:cNvSpPr txBox="1"/>
          <p:nvPr/>
        </p:nvSpPr>
        <p:spPr>
          <a:xfrm>
            <a:off x="245471" y="3334307"/>
            <a:ext cx="1899279" cy="1569660"/>
          </a:xfrm>
          <a:prstGeom prst="rect">
            <a:avLst/>
          </a:prstGeom>
          <a:noFill/>
        </p:spPr>
        <p:txBody>
          <a:bodyPr wrap="square" rtlCol="0">
            <a:spAutoFit/>
          </a:bodyPr>
          <a:lstStyle/>
          <a:p>
            <a:pPr algn="just">
              <a:spcBef>
                <a:spcPts val="600"/>
              </a:spcBef>
              <a:spcAft>
                <a:spcPts val="600"/>
              </a:spcAft>
            </a:pPr>
            <a:r>
              <a:rPr lang="vi-VN" sz="1200" dirty="0">
                <a:latin typeface="Cambria" panose="02040503050406030204" pitchFamily="18" charset="0"/>
                <a:ea typeface="Calibri" panose="020F0502020204030204" pitchFamily="34" charset="0"/>
                <a:cs typeface="Calibri" panose="020F0502020204030204" pitchFamily="34" charset="0"/>
              </a:rPr>
              <a:t>Để đảm bảo hình ảnh chuyên nghiệp của dự án cũng như các dịch vụ cung cấp cho cư dân/ khách hàng, PMC còn rất chú trọng tới diện mạo của </a:t>
            </a:r>
            <a:r>
              <a:rPr lang="en-US" sz="1200" dirty="0">
                <a:latin typeface="Cambria" panose="02040503050406030204" pitchFamily="18" charset="0"/>
                <a:ea typeface="Calibri" panose="020F0502020204030204" pitchFamily="34" charset="0"/>
                <a:cs typeface="Calibri" panose="020F0502020204030204" pitchFamily="34" charset="0"/>
              </a:rPr>
              <a:t>n</a:t>
            </a:r>
            <a:r>
              <a:rPr lang="vi-VN" sz="1200" dirty="0">
                <a:latin typeface="Cambria" panose="02040503050406030204" pitchFamily="18" charset="0"/>
                <a:ea typeface="Calibri" panose="020F0502020204030204" pitchFamily="34" charset="0"/>
                <a:cs typeface="Calibri" panose="020F0502020204030204" pitchFamily="34" charset="0"/>
              </a:rPr>
              <a:t>hân viên – đặc biệt thể hiện qua đồng phục. </a:t>
            </a:r>
          </a:p>
        </p:txBody>
      </p:sp>
      <p:sp>
        <p:nvSpPr>
          <p:cNvPr id="21" name="TextBox 20">
            <a:extLst>
              <a:ext uri="{FF2B5EF4-FFF2-40B4-BE49-F238E27FC236}">
                <a16:creationId xmlns:a16="http://schemas.microsoft.com/office/drawing/2014/main" id="{1DC1243B-6B0A-035F-E986-B8BE4E3E9FEF}"/>
              </a:ext>
            </a:extLst>
          </p:cNvPr>
          <p:cNvSpPr txBox="1"/>
          <p:nvPr/>
        </p:nvSpPr>
        <p:spPr>
          <a:xfrm>
            <a:off x="9783868" y="4661644"/>
            <a:ext cx="2015679" cy="538609"/>
          </a:xfrm>
          <a:prstGeom prst="rect">
            <a:avLst/>
          </a:prstGeom>
          <a:noFill/>
        </p:spPr>
        <p:txBody>
          <a:bodyPr wrap="square" rtlCol="0">
            <a:spAutoFit/>
          </a:bodyPr>
          <a:lstStyle/>
          <a:p>
            <a:pPr>
              <a:spcBef>
                <a:spcPts val="300"/>
              </a:spcBef>
              <a:spcAft>
                <a:spcPts val="300"/>
              </a:spcAft>
            </a:pPr>
            <a:r>
              <a:rPr lang="vi-VN" sz="1200" b="1" dirty="0">
                <a:latin typeface="Cambria" panose="02040503050406030204" pitchFamily="18" charset="0"/>
                <a:ea typeface="Calibri" panose="020F0502020204030204" pitchFamily="34" charset="0"/>
                <a:cs typeface="Calibri" panose="020F0502020204030204" pitchFamily="34" charset="0"/>
              </a:rPr>
              <a:t>CHÚ Ý LÀM SẠCH</a:t>
            </a:r>
          </a:p>
          <a:p>
            <a:pPr>
              <a:spcBef>
                <a:spcPts val="300"/>
              </a:spcBef>
              <a:spcAft>
                <a:spcPts val="300"/>
              </a:spcAft>
            </a:pPr>
            <a:r>
              <a:rPr lang="en-US" sz="1200" dirty="0">
                <a:latin typeface="Cambria" panose="02040503050406030204" pitchFamily="18" charset="0"/>
                <a:cs typeface="Arial" panose="020B0604020202020204" pitchFamily="34" charset="0"/>
              </a:rPr>
              <a:t>TỚI TỪNG CHI TIẾT</a:t>
            </a:r>
          </a:p>
        </p:txBody>
      </p:sp>
      <p:sp>
        <p:nvSpPr>
          <p:cNvPr id="22" name="TextBox 21">
            <a:extLst>
              <a:ext uri="{FF2B5EF4-FFF2-40B4-BE49-F238E27FC236}">
                <a16:creationId xmlns:a16="http://schemas.microsoft.com/office/drawing/2014/main" id="{16E12F4F-2E24-0F08-C95D-D1DB68FD5816}"/>
              </a:ext>
            </a:extLst>
          </p:cNvPr>
          <p:cNvSpPr txBox="1"/>
          <p:nvPr/>
        </p:nvSpPr>
        <p:spPr>
          <a:xfrm>
            <a:off x="9783868" y="980029"/>
            <a:ext cx="1899279" cy="538609"/>
          </a:xfrm>
          <a:prstGeom prst="rect">
            <a:avLst/>
          </a:prstGeom>
          <a:noFill/>
        </p:spPr>
        <p:txBody>
          <a:bodyPr wrap="square" rtlCol="0">
            <a:spAutoFit/>
          </a:bodyPr>
          <a:lstStyle/>
          <a:p>
            <a:pPr>
              <a:spcBef>
                <a:spcPts val="300"/>
              </a:spcBef>
              <a:spcAft>
                <a:spcPts val="300"/>
              </a:spcAft>
            </a:pPr>
            <a:r>
              <a:rPr lang="vi-VN" sz="1200" dirty="0">
                <a:latin typeface="Cambria" panose="02040503050406030204" pitchFamily="18" charset="0"/>
                <a:ea typeface="Calibri" panose="020F0502020204030204" pitchFamily="34" charset="0"/>
                <a:cs typeface="Calibri" panose="020F0502020204030204" pitchFamily="34" charset="0"/>
              </a:rPr>
              <a:t>ĐẢM BẢO</a:t>
            </a:r>
          </a:p>
          <a:p>
            <a:pPr>
              <a:spcBef>
                <a:spcPts val="300"/>
              </a:spcBef>
              <a:spcAft>
                <a:spcPts val="300"/>
              </a:spcAft>
            </a:pPr>
            <a:r>
              <a:rPr lang="vi-VN" sz="1200" b="1" dirty="0">
                <a:latin typeface="Cambria" panose="02040503050406030204" pitchFamily="18" charset="0"/>
                <a:ea typeface="Calibri" panose="020F0502020204030204" pitchFamily="34" charset="0"/>
                <a:cs typeface="Calibri" panose="020F0502020204030204" pitchFamily="34" charset="0"/>
              </a:rPr>
              <a:t>AN TOÀN</a:t>
            </a:r>
          </a:p>
        </p:txBody>
      </p:sp>
      <p:sp>
        <p:nvSpPr>
          <p:cNvPr id="23" name="TextBox 22">
            <a:extLst>
              <a:ext uri="{FF2B5EF4-FFF2-40B4-BE49-F238E27FC236}">
                <a16:creationId xmlns:a16="http://schemas.microsoft.com/office/drawing/2014/main" id="{57CF9E0D-665B-3567-61F9-8BD8FFD91E27}"/>
              </a:ext>
            </a:extLst>
          </p:cNvPr>
          <p:cNvSpPr txBox="1"/>
          <p:nvPr/>
        </p:nvSpPr>
        <p:spPr>
          <a:xfrm>
            <a:off x="9783868" y="1576417"/>
            <a:ext cx="2071810" cy="1015663"/>
          </a:xfrm>
          <a:prstGeom prst="rect">
            <a:avLst/>
          </a:prstGeom>
          <a:noFill/>
        </p:spPr>
        <p:txBody>
          <a:bodyPr wrap="square" rtlCol="0">
            <a:spAutoFit/>
          </a:bodyPr>
          <a:lstStyle/>
          <a:p>
            <a:pPr algn="just">
              <a:spcBef>
                <a:spcPts val="600"/>
              </a:spcBef>
              <a:spcAft>
                <a:spcPts val="600"/>
              </a:spcAft>
            </a:pPr>
            <a:r>
              <a:rPr lang="vi-VN" sz="1200" dirty="0">
                <a:latin typeface="Cambria" panose="02040503050406030204" pitchFamily="18" charset="0"/>
                <a:ea typeface="Calibri" panose="020F0502020204030204" pitchFamily="34" charset="0"/>
                <a:cs typeface="Calibri" panose="020F0502020204030204" pitchFamily="34" charset="0"/>
              </a:rPr>
              <a:t>Nhân viên của PMC được trang bị tất cả các kỹ năng cần thiết để chăm sóc khách hàng, dự phòng và đáp ứng các tình huống khẩn cấp.</a:t>
            </a:r>
          </a:p>
        </p:txBody>
      </p:sp>
    </p:spTree>
    <p:extLst>
      <p:ext uri="{BB962C8B-B14F-4D97-AF65-F5344CB8AC3E}">
        <p14:creationId xmlns:p14="http://schemas.microsoft.com/office/powerpoint/2010/main" val="18097686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D20CD340-1549-BBDB-846E-350DD291CB74}"/>
              </a:ext>
            </a:extLst>
          </p:cNvPr>
          <p:cNvPicPr>
            <a:picLocks noChangeAspect="1"/>
          </p:cNvPicPr>
          <p:nvPr/>
        </p:nvPicPr>
        <p:blipFill>
          <a:blip r:embed="rId2"/>
          <a:stretch>
            <a:fillRect/>
          </a:stretch>
        </p:blipFill>
        <p:spPr>
          <a:xfrm flipH="1">
            <a:off x="0" y="0"/>
            <a:ext cx="12192000" cy="6863046"/>
          </a:xfrm>
          <a:prstGeom prst="rect">
            <a:avLst/>
          </a:prstGeom>
        </p:spPr>
      </p:pic>
      <p:pic>
        <p:nvPicPr>
          <p:cNvPr id="4" name="Picture 3">
            <a:extLst>
              <a:ext uri="{FF2B5EF4-FFF2-40B4-BE49-F238E27FC236}">
                <a16:creationId xmlns:a16="http://schemas.microsoft.com/office/drawing/2014/main" id="{DF5DBA0C-B60E-5DC6-7141-25D8B5E8511D}"/>
              </a:ext>
            </a:extLst>
          </p:cNvPr>
          <p:cNvPicPr>
            <a:picLocks noChangeAspect="1"/>
          </p:cNvPicPr>
          <p:nvPr/>
        </p:nvPicPr>
        <p:blipFill>
          <a:blip r:embed="rId3"/>
          <a:stretch>
            <a:fillRect/>
          </a:stretch>
        </p:blipFill>
        <p:spPr>
          <a:xfrm>
            <a:off x="4143379" y="1641485"/>
            <a:ext cx="3674944" cy="1805046"/>
          </a:xfrm>
          <a:prstGeom prst="rect">
            <a:avLst/>
          </a:prstGeom>
        </p:spPr>
      </p:pic>
      <p:pic>
        <p:nvPicPr>
          <p:cNvPr id="6" name="Picture 5">
            <a:extLst>
              <a:ext uri="{FF2B5EF4-FFF2-40B4-BE49-F238E27FC236}">
                <a16:creationId xmlns:a16="http://schemas.microsoft.com/office/drawing/2014/main" id="{F2DCDE0F-1333-7135-4395-56028571250D}"/>
              </a:ext>
            </a:extLst>
          </p:cNvPr>
          <p:cNvPicPr>
            <a:picLocks noChangeAspect="1"/>
          </p:cNvPicPr>
          <p:nvPr/>
        </p:nvPicPr>
        <p:blipFill>
          <a:blip r:embed="rId4"/>
          <a:stretch>
            <a:fillRect/>
          </a:stretch>
        </p:blipFill>
        <p:spPr>
          <a:xfrm>
            <a:off x="511161" y="1732043"/>
            <a:ext cx="3529186" cy="1775692"/>
          </a:xfrm>
          <a:prstGeom prst="rect">
            <a:avLst/>
          </a:prstGeom>
        </p:spPr>
      </p:pic>
      <p:pic>
        <p:nvPicPr>
          <p:cNvPr id="8" name="Picture 7">
            <a:extLst>
              <a:ext uri="{FF2B5EF4-FFF2-40B4-BE49-F238E27FC236}">
                <a16:creationId xmlns:a16="http://schemas.microsoft.com/office/drawing/2014/main" id="{61053011-D35B-1481-89C5-4DB6E73F2809}"/>
              </a:ext>
            </a:extLst>
          </p:cNvPr>
          <p:cNvPicPr>
            <a:picLocks noChangeAspect="1"/>
          </p:cNvPicPr>
          <p:nvPr/>
        </p:nvPicPr>
        <p:blipFill>
          <a:blip r:embed="rId5"/>
          <a:stretch>
            <a:fillRect/>
          </a:stretch>
        </p:blipFill>
        <p:spPr>
          <a:xfrm>
            <a:off x="521630" y="3540266"/>
            <a:ext cx="3459225" cy="1779665"/>
          </a:xfrm>
          <a:prstGeom prst="rect">
            <a:avLst/>
          </a:prstGeom>
        </p:spPr>
      </p:pic>
      <p:pic>
        <p:nvPicPr>
          <p:cNvPr id="10" name="Picture 9">
            <a:extLst>
              <a:ext uri="{FF2B5EF4-FFF2-40B4-BE49-F238E27FC236}">
                <a16:creationId xmlns:a16="http://schemas.microsoft.com/office/drawing/2014/main" id="{7C2C8C8E-E48A-8B6E-12A8-2C17DA90700C}"/>
              </a:ext>
            </a:extLst>
          </p:cNvPr>
          <p:cNvPicPr>
            <a:picLocks noChangeAspect="1"/>
          </p:cNvPicPr>
          <p:nvPr/>
        </p:nvPicPr>
        <p:blipFill>
          <a:blip r:embed="rId6"/>
          <a:stretch>
            <a:fillRect/>
          </a:stretch>
        </p:blipFill>
        <p:spPr>
          <a:xfrm>
            <a:off x="4186755" y="3509369"/>
            <a:ext cx="3674948" cy="1723648"/>
          </a:xfrm>
          <a:prstGeom prst="rect">
            <a:avLst/>
          </a:prstGeom>
        </p:spPr>
      </p:pic>
      <p:pic>
        <p:nvPicPr>
          <p:cNvPr id="12" name="Picture 11">
            <a:extLst>
              <a:ext uri="{FF2B5EF4-FFF2-40B4-BE49-F238E27FC236}">
                <a16:creationId xmlns:a16="http://schemas.microsoft.com/office/drawing/2014/main" id="{501E486D-9DC7-E762-7F2C-EC8F6335BCD0}"/>
              </a:ext>
            </a:extLst>
          </p:cNvPr>
          <p:cNvPicPr>
            <a:picLocks noChangeAspect="1"/>
          </p:cNvPicPr>
          <p:nvPr/>
        </p:nvPicPr>
        <p:blipFill>
          <a:blip r:embed="rId7"/>
          <a:stretch>
            <a:fillRect/>
          </a:stretch>
        </p:blipFill>
        <p:spPr>
          <a:xfrm>
            <a:off x="8151453" y="3534237"/>
            <a:ext cx="3610932" cy="1723648"/>
          </a:xfrm>
          <a:prstGeom prst="rect">
            <a:avLst/>
          </a:prstGeom>
        </p:spPr>
      </p:pic>
      <p:pic>
        <p:nvPicPr>
          <p:cNvPr id="16" name="Picture 15">
            <a:extLst>
              <a:ext uri="{FF2B5EF4-FFF2-40B4-BE49-F238E27FC236}">
                <a16:creationId xmlns:a16="http://schemas.microsoft.com/office/drawing/2014/main" id="{1F7D1884-0B94-98F4-B07E-4BF5220BE53F}"/>
              </a:ext>
            </a:extLst>
          </p:cNvPr>
          <p:cNvPicPr>
            <a:picLocks noChangeAspect="1"/>
          </p:cNvPicPr>
          <p:nvPr/>
        </p:nvPicPr>
        <p:blipFill>
          <a:blip r:embed="rId8"/>
          <a:stretch>
            <a:fillRect/>
          </a:stretch>
        </p:blipFill>
        <p:spPr>
          <a:xfrm>
            <a:off x="8159010" y="1695165"/>
            <a:ext cx="3480229" cy="1723646"/>
          </a:xfrm>
          <a:prstGeom prst="rect">
            <a:avLst/>
          </a:prstGeom>
        </p:spPr>
      </p:pic>
      <p:sp>
        <p:nvSpPr>
          <p:cNvPr id="17" name="Title 4">
            <a:extLst>
              <a:ext uri="{FF2B5EF4-FFF2-40B4-BE49-F238E27FC236}">
                <a16:creationId xmlns:a16="http://schemas.microsoft.com/office/drawing/2014/main" id="{AF901449-FE1E-8E27-2F6A-62322DEF2B68}"/>
              </a:ext>
            </a:extLst>
          </p:cNvPr>
          <p:cNvSpPr txBox="1">
            <a:spLocks/>
          </p:cNvSpPr>
          <p:nvPr/>
        </p:nvSpPr>
        <p:spPr>
          <a:xfrm>
            <a:off x="439187" y="647074"/>
            <a:ext cx="4177235" cy="33258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377">
              <a:defRPr/>
            </a:pPr>
            <a:r>
              <a:rPr lang="en-US" sz="2100" b="1">
                <a:solidFill>
                  <a:srgbClr val="1A558B"/>
                </a:solidFill>
                <a:latin typeface="Cambria" panose="02040503050406030204" pitchFamily="18" charset="0"/>
                <a:ea typeface="Cambria" panose="02040503050406030204" pitchFamily="18" charset="0"/>
              </a:rPr>
              <a:t>MỘT SỐ DỰ ÁN TIÊU BIỂU</a:t>
            </a:r>
          </a:p>
        </p:txBody>
      </p:sp>
      <p:pic>
        <p:nvPicPr>
          <p:cNvPr id="18" name="Picture 17">
            <a:extLst>
              <a:ext uri="{FF2B5EF4-FFF2-40B4-BE49-F238E27FC236}">
                <a16:creationId xmlns:a16="http://schemas.microsoft.com/office/drawing/2014/main" id="{4E90BEFB-A883-FCDC-77AF-9901842323A1}"/>
              </a:ext>
            </a:extLst>
          </p:cNvPr>
          <p:cNvPicPr>
            <a:picLocks noChangeAspect="1"/>
          </p:cNvPicPr>
          <p:nvPr/>
        </p:nvPicPr>
        <p:blipFill>
          <a:blip r:embed="rId9"/>
          <a:stretch>
            <a:fillRect/>
          </a:stretch>
        </p:blipFill>
        <p:spPr>
          <a:xfrm>
            <a:off x="11009294" y="332337"/>
            <a:ext cx="875326" cy="490106"/>
          </a:xfrm>
          <a:prstGeom prst="rect">
            <a:avLst/>
          </a:prstGeom>
        </p:spPr>
      </p:pic>
      <p:pic>
        <p:nvPicPr>
          <p:cNvPr id="19" name="Picture 18">
            <a:extLst>
              <a:ext uri="{FF2B5EF4-FFF2-40B4-BE49-F238E27FC236}">
                <a16:creationId xmlns:a16="http://schemas.microsoft.com/office/drawing/2014/main" id="{D27D3AD4-7B24-E792-A5D0-ABB3AFD0770C}"/>
              </a:ext>
            </a:extLst>
          </p:cNvPr>
          <p:cNvPicPr>
            <a:picLocks noChangeAspect="1"/>
          </p:cNvPicPr>
          <p:nvPr/>
        </p:nvPicPr>
        <p:blipFill>
          <a:blip r:embed="rId10"/>
          <a:stretch>
            <a:fillRect/>
          </a:stretch>
        </p:blipFill>
        <p:spPr>
          <a:xfrm>
            <a:off x="0" y="6782904"/>
            <a:ext cx="12192000" cy="75096"/>
          </a:xfrm>
          <a:prstGeom prst="rect">
            <a:avLst/>
          </a:prstGeom>
        </p:spPr>
      </p:pic>
    </p:spTree>
    <p:extLst>
      <p:ext uri="{BB962C8B-B14F-4D97-AF65-F5344CB8AC3E}">
        <p14:creationId xmlns:p14="http://schemas.microsoft.com/office/powerpoint/2010/main" val="793544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146B9F-B97C-7159-D74F-B77634144C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194"/>
          </a:xfrm>
          <a:prstGeom prst="rect">
            <a:avLst/>
          </a:prstGeom>
        </p:spPr>
      </p:pic>
      <p:sp>
        <p:nvSpPr>
          <p:cNvPr id="4" name="TextBox 3">
            <a:extLst>
              <a:ext uri="{FF2B5EF4-FFF2-40B4-BE49-F238E27FC236}">
                <a16:creationId xmlns:a16="http://schemas.microsoft.com/office/drawing/2014/main" id="{2221B2D2-8047-A944-A9E7-A2125388358D}"/>
              </a:ext>
            </a:extLst>
          </p:cNvPr>
          <p:cNvSpPr txBox="1"/>
          <p:nvPr/>
        </p:nvSpPr>
        <p:spPr>
          <a:xfrm>
            <a:off x="1563191" y="1764652"/>
            <a:ext cx="3365034" cy="523220"/>
          </a:xfrm>
          <a:prstGeom prst="rect">
            <a:avLst/>
          </a:prstGeom>
          <a:noFill/>
        </p:spPr>
        <p:txBody>
          <a:bodyPr wrap="square" rtlCol="0">
            <a:spAutoFit/>
          </a:bodyPr>
          <a:lstStyle/>
          <a:p>
            <a:pPr algn="ctr"/>
            <a:r>
              <a:rPr lang="en-US" sz="2800"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THANK YOU! </a:t>
            </a:r>
          </a:p>
        </p:txBody>
      </p:sp>
      <p:sp>
        <p:nvSpPr>
          <p:cNvPr id="6" name="Freeform: Shape 6">
            <a:extLst>
              <a:ext uri="{FF2B5EF4-FFF2-40B4-BE49-F238E27FC236}">
                <a16:creationId xmlns:a16="http://schemas.microsoft.com/office/drawing/2014/main" id="{26117E02-8679-954D-B16A-468F66AF4DCF}"/>
              </a:ext>
            </a:extLst>
          </p:cNvPr>
          <p:cNvSpPr/>
          <p:nvPr/>
        </p:nvSpPr>
        <p:spPr>
          <a:xfrm>
            <a:off x="1396315" y="2894649"/>
            <a:ext cx="1786927" cy="259967"/>
          </a:xfrm>
          <a:custGeom>
            <a:avLst/>
            <a:gdLst>
              <a:gd name="connsiteX0" fmla="*/ 0 w 1786926"/>
              <a:gd name="connsiteY0" fmla="*/ 0 h 259967"/>
              <a:gd name="connsiteX1" fmla="*/ 1786927 w 1786926"/>
              <a:gd name="connsiteY1" fmla="*/ 0 h 259967"/>
              <a:gd name="connsiteX2" fmla="*/ 1786927 w 1786926"/>
              <a:gd name="connsiteY2" fmla="*/ 259967 h 259967"/>
              <a:gd name="connsiteX3" fmla="*/ 0 w 1786926"/>
              <a:gd name="connsiteY3" fmla="*/ 259967 h 259967"/>
            </a:gdLst>
            <a:ahLst/>
            <a:cxnLst>
              <a:cxn ang="0">
                <a:pos x="connsiteX0" y="connsiteY0"/>
              </a:cxn>
              <a:cxn ang="0">
                <a:pos x="connsiteX1" y="connsiteY1"/>
              </a:cxn>
              <a:cxn ang="0">
                <a:pos x="connsiteX2" y="connsiteY2"/>
              </a:cxn>
              <a:cxn ang="0">
                <a:pos x="connsiteX3" y="connsiteY3"/>
              </a:cxn>
            </a:cxnLst>
            <a:rect l="l" t="t" r="r" b="b"/>
            <a:pathLst>
              <a:path w="1786926" h="259967">
                <a:moveTo>
                  <a:pt x="0" y="0"/>
                </a:moveTo>
                <a:lnTo>
                  <a:pt x="1786927" y="0"/>
                </a:lnTo>
                <a:lnTo>
                  <a:pt x="1786927" y="259967"/>
                </a:lnTo>
                <a:lnTo>
                  <a:pt x="0" y="259967"/>
                </a:lnTo>
                <a:close/>
              </a:path>
            </a:pathLst>
          </a:custGeom>
          <a:no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8" name="Freeform: Shape 16">
            <a:extLst>
              <a:ext uri="{FF2B5EF4-FFF2-40B4-BE49-F238E27FC236}">
                <a16:creationId xmlns:a16="http://schemas.microsoft.com/office/drawing/2014/main" id="{3FBF9FDD-6DC0-0241-B597-C7575D27D6A5}"/>
              </a:ext>
            </a:extLst>
          </p:cNvPr>
          <p:cNvSpPr/>
          <p:nvPr/>
        </p:nvSpPr>
        <p:spPr>
          <a:xfrm>
            <a:off x="1789790" y="3784787"/>
            <a:ext cx="3556567" cy="617804"/>
          </a:xfrm>
          <a:custGeom>
            <a:avLst/>
            <a:gdLst>
              <a:gd name="connsiteX0" fmla="*/ 0 w 3556566"/>
              <a:gd name="connsiteY0" fmla="*/ 0 h 617804"/>
              <a:gd name="connsiteX1" fmla="*/ 3556567 w 3556566"/>
              <a:gd name="connsiteY1" fmla="*/ 0 h 617804"/>
              <a:gd name="connsiteX2" fmla="*/ 3556567 w 3556566"/>
              <a:gd name="connsiteY2" fmla="*/ 617805 h 617804"/>
              <a:gd name="connsiteX3" fmla="*/ 0 w 3556566"/>
              <a:gd name="connsiteY3" fmla="*/ 617805 h 617804"/>
            </a:gdLst>
            <a:ahLst/>
            <a:cxnLst>
              <a:cxn ang="0">
                <a:pos x="connsiteX0" y="connsiteY0"/>
              </a:cxn>
              <a:cxn ang="0">
                <a:pos x="connsiteX1" y="connsiteY1"/>
              </a:cxn>
              <a:cxn ang="0">
                <a:pos x="connsiteX2" y="connsiteY2"/>
              </a:cxn>
              <a:cxn ang="0">
                <a:pos x="connsiteX3" y="connsiteY3"/>
              </a:cxn>
            </a:cxnLst>
            <a:rect l="l" t="t" r="r" b="b"/>
            <a:pathLst>
              <a:path w="3556566" h="617804">
                <a:moveTo>
                  <a:pt x="0" y="0"/>
                </a:moveTo>
                <a:lnTo>
                  <a:pt x="3556567" y="0"/>
                </a:lnTo>
                <a:lnTo>
                  <a:pt x="3556567" y="617805"/>
                </a:lnTo>
                <a:lnTo>
                  <a:pt x="0" y="617805"/>
                </a:lnTo>
                <a:close/>
              </a:path>
            </a:pathLst>
          </a:custGeom>
          <a:no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10" name="Freeform: Shape 20">
            <a:extLst>
              <a:ext uri="{FF2B5EF4-FFF2-40B4-BE49-F238E27FC236}">
                <a16:creationId xmlns:a16="http://schemas.microsoft.com/office/drawing/2014/main" id="{DF03427E-0739-CF42-9D8D-2959761901FF}"/>
              </a:ext>
            </a:extLst>
          </p:cNvPr>
          <p:cNvSpPr/>
          <p:nvPr/>
        </p:nvSpPr>
        <p:spPr>
          <a:xfrm>
            <a:off x="1789791" y="4566418"/>
            <a:ext cx="3389682" cy="332040"/>
          </a:xfrm>
          <a:custGeom>
            <a:avLst/>
            <a:gdLst>
              <a:gd name="connsiteX0" fmla="*/ 0 w 3389681"/>
              <a:gd name="connsiteY0" fmla="*/ 0 h 332040"/>
              <a:gd name="connsiteX1" fmla="*/ 3389682 w 3389681"/>
              <a:gd name="connsiteY1" fmla="*/ 0 h 332040"/>
              <a:gd name="connsiteX2" fmla="*/ 3389682 w 3389681"/>
              <a:gd name="connsiteY2" fmla="*/ 332040 h 332040"/>
              <a:gd name="connsiteX3" fmla="*/ 0 w 3389681"/>
              <a:gd name="connsiteY3" fmla="*/ 332040 h 332040"/>
            </a:gdLst>
            <a:ahLst/>
            <a:cxnLst>
              <a:cxn ang="0">
                <a:pos x="connsiteX0" y="connsiteY0"/>
              </a:cxn>
              <a:cxn ang="0">
                <a:pos x="connsiteX1" y="connsiteY1"/>
              </a:cxn>
              <a:cxn ang="0">
                <a:pos x="connsiteX2" y="connsiteY2"/>
              </a:cxn>
              <a:cxn ang="0">
                <a:pos x="connsiteX3" y="connsiteY3"/>
              </a:cxn>
            </a:cxnLst>
            <a:rect l="l" t="t" r="r" b="b"/>
            <a:pathLst>
              <a:path w="3389681" h="332040">
                <a:moveTo>
                  <a:pt x="0" y="0"/>
                </a:moveTo>
                <a:lnTo>
                  <a:pt x="3389682" y="0"/>
                </a:lnTo>
                <a:lnTo>
                  <a:pt x="3389682" y="332040"/>
                </a:lnTo>
                <a:lnTo>
                  <a:pt x="0" y="332040"/>
                </a:lnTo>
                <a:close/>
              </a:path>
            </a:pathLst>
          </a:custGeom>
          <a:no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13" name="Freeform: Shape 23">
            <a:extLst>
              <a:ext uri="{FF2B5EF4-FFF2-40B4-BE49-F238E27FC236}">
                <a16:creationId xmlns:a16="http://schemas.microsoft.com/office/drawing/2014/main" id="{FC090ED1-CF99-BC4D-B5D3-4441576EB32C}"/>
              </a:ext>
            </a:extLst>
          </p:cNvPr>
          <p:cNvSpPr/>
          <p:nvPr/>
        </p:nvSpPr>
        <p:spPr>
          <a:xfrm>
            <a:off x="1755777" y="5093933"/>
            <a:ext cx="2691826" cy="181379"/>
          </a:xfrm>
          <a:custGeom>
            <a:avLst/>
            <a:gdLst>
              <a:gd name="connsiteX0" fmla="*/ 0 w 2691825"/>
              <a:gd name="connsiteY0" fmla="*/ 0 h 181378"/>
              <a:gd name="connsiteX1" fmla="*/ 2691826 w 2691825"/>
              <a:gd name="connsiteY1" fmla="*/ 0 h 181378"/>
              <a:gd name="connsiteX2" fmla="*/ 2691826 w 2691825"/>
              <a:gd name="connsiteY2" fmla="*/ 181379 h 181378"/>
              <a:gd name="connsiteX3" fmla="*/ 0 w 2691825"/>
              <a:gd name="connsiteY3" fmla="*/ 181379 h 181378"/>
            </a:gdLst>
            <a:ahLst/>
            <a:cxnLst>
              <a:cxn ang="0">
                <a:pos x="connsiteX0" y="connsiteY0"/>
              </a:cxn>
              <a:cxn ang="0">
                <a:pos x="connsiteX1" y="connsiteY1"/>
              </a:cxn>
              <a:cxn ang="0">
                <a:pos x="connsiteX2" y="connsiteY2"/>
              </a:cxn>
              <a:cxn ang="0">
                <a:pos x="connsiteX3" y="connsiteY3"/>
              </a:cxn>
            </a:cxnLst>
            <a:rect l="l" t="t" r="r" b="b"/>
            <a:pathLst>
              <a:path w="2691825" h="181378">
                <a:moveTo>
                  <a:pt x="0" y="0"/>
                </a:moveTo>
                <a:lnTo>
                  <a:pt x="2691826" y="0"/>
                </a:lnTo>
                <a:lnTo>
                  <a:pt x="2691826" y="181379"/>
                </a:lnTo>
                <a:lnTo>
                  <a:pt x="0" y="181379"/>
                </a:lnTo>
                <a:close/>
              </a:path>
            </a:pathLst>
          </a:custGeom>
          <a:no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23" name="Freeform: Shape 33">
            <a:extLst>
              <a:ext uri="{FF2B5EF4-FFF2-40B4-BE49-F238E27FC236}">
                <a16:creationId xmlns:a16="http://schemas.microsoft.com/office/drawing/2014/main" id="{D6C95BC1-C945-9643-82B4-9759E40F09C0}"/>
              </a:ext>
            </a:extLst>
          </p:cNvPr>
          <p:cNvSpPr/>
          <p:nvPr/>
        </p:nvSpPr>
        <p:spPr>
          <a:xfrm>
            <a:off x="1789790" y="3393706"/>
            <a:ext cx="3687148" cy="207309"/>
          </a:xfrm>
          <a:custGeom>
            <a:avLst/>
            <a:gdLst>
              <a:gd name="connsiteX0" fmla="*/ 0 w 3687148"/>
              <a:gd name="connsiteY0" fmla="*/ 0 h 207309"/>
              <a:gd name="connsiteX1" fmla="*/ 3687149 w 3687148"/>
              <a:gd name="connsiteY1" fmla="*/ 0 h 207309"/>
              <a:gd name="connsiteX2" fmla="*/ 3687149 w 3687148"/>
              <a:gd name="connsiteY2" fmla="*/ 207309 h 207309"/>
              <a:gd name="connsiteX3" fmla="*/ 0 w 3687148"/>
              <a:gd name="connsiteY3" fmla="*/ 207309 h 207309"/>
            </a:gdLst>
            <a:ahLst/>
            <a:cxnLst>
              <a:cxn ang="0">
                <a:pos x="connsiteX0" y="connsiteY0"/>
              </a:cxn>
              <a:cxn ang="0">
                <a:pos x="connsiteX1" y="connsiteY1"/>
              </a:cxn>
              <a:cxn ang="0">
                <a:pos x="connsiteX2" y="connsiteY2"/>
              </a:cxn>
              <a:cxn ang="0">
                <a:pos x="connsiteX3" y="connsiteY3"/>
              </a:cxn>
            </a:cxnLst>
            <a:rect l="l" t="t" r="r" b="b"/>
            <a:pathLst>
              <a:path w="3687148" h="207309">
                <a:moveTo>
                  <a:pt x="0" y="0"/>
                </a:moveTo>
                <a:lnTo>
                  <a:pt x="3687149" y="0"/>
                </a:lnTo>
                <a:lnTo>
                  <a:pt x="3687149" y="207309"/>
                </a:lnTo>
                <a:lnTo>
                  <a:pt x="0" y="207309"/>
                </a:lnTo>
                <a:close/>
              </a:path>
            </a:pathLst>
          </a:custGeom>
          <a:no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grpSp>
        <p:nvGrpSpPr>
          <p:cNvPr id="2" name="Group 1">
            <a:extLst>
              <a:ext uri="{FF2B5EF4-FFF2-40B4-BE49-F238E27FC236}">
                <a16:creationId xmlns:a16="http://schemas.microsoft.com/office/drawing/2014/main" id="{7216DB07-148C-0E4D-A107-9E187E9633E3}"/>
              </a:ext>
            </a:extLst>
          </p:cNvPr>
          <p:cNvGrpSpPr/>
          <p:nvPr/>
        </p:nvGrpSpPr>
        <p:grpSpPr>
          <a:xfrm>
            <a:off x="2146811" y="2775560"/>
            <a:ext cx="4636963" cy="3237243"/>
            <a:chOff x="1132054" y="2775560"/>
            <a:chExt cx="4636963" cy="3237243"/>
          </a:xfrm>
        </p:grpSpPr>
        <p:sp>
          <p:nvSpPr>
            <p:cNvPr id="7" name="TextBox 6">
              <a:extLst>
                <a:ext uri="{FF2B5EF4-FFF2-40B4-BE49-F238E27FC236}">
                  <a16:creationId xmlns:a16="http://schemas.microsoft.com/office/drawing/2014/main" id="{B3C92F8C-F976-EE40-9586-7D4341EE4E16}"/>
                </a:ext>
              </a:extLst>
            </p:cNvPr>
            <p:cNvSpPr txBox="1"/>
            <p:nvPr/>
          </p:nvSpPr>
          <p:spPr>
            <a:xfrm>
              <a:off x="1132054" y="2775560"/>
              <a:ext cx="1954311" cy="468000"/>
            </a:xfrm>
            <a:prstGeom prst="rect">
              <a:avLst/>
            </a:prstGeom>
            <a:noFill/>
          </p:spPr>
          <p:txBody>
            <a:bodyPr wrap="square" rtlCol="0">
              <a:spAutoFit/>
            </a:bodyPr>
            <a:lstStyle/>
            <a:p>
              <a:r>
                <a:rPr lang="en-US" sz="2400"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CONTACT US</a:t>
              </a:r>
            </a:p>
          </p:txBody>
        </p:sp>
        <p:sp>
          <p:nvSpPr>
            <p:cNvPr id="9" name="TextBox 8">
              <a:extLst>
                <a:ext uri="{FF2B5EF4-FFF2-40B4-BE49-F238E27FC236}">
                  <a16:creationId xmlns:a16="http://schemas.microsoft.com/office/drawing/2014/main" id="{4C3F2FCC-6845-5D47-922E-10C32782E0B6}"/>
                </a:ext>
              </a:extLst>
            </p:cNvPr>
            <p:cNvSpPr txBox="1"/>
            <p:nvPr/>
          </p:nvSpPr>
          <p:spPr>
            <a:xfrm>
              <a:off x="1707951" y="3859934"/>
              <a:ext cx="4061066" cy="900888"/>
            </a:xfrm>
            <a:prstGeom prst="rect">
              <a:avLst/>
            </a:prstGeom>
            <a:noFill/>
          </p:spPr>
          <p:txBody>
            <a:bodyPr wrap="square" rtlCol="0">
              <a:spAutoFit/>
            </a:bodyPr>
            <a:lstStyle/>
            <a:p>
              <a:r>
                <a:rPr lang="vi-VN" sz="1051" b="1"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Hà Nội: </a:t>
              </a:r>
              <a:r>
                <a:rPr lang="vi-VN" sz="1051"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Tầng 21, Tòa nhà VNPT, 57 Huỳnh Thúc Kháng</a:t>
              </a:r>
            </a:p>
            <a:p>
              <a:r>
                <a:rPr lang="vi-VN" sz="1051" b="1"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Hồ Chí Minh: </a:t>
              </a:r>
              <a:r>
                <a:rPr lang="vi-VN" sz="1051"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Tầng 8, 93-95 Hàm Nghi, P. Nguyễn Thái Bình, Quận 1</a:t>
              </a:r>
            </a:p>
            <a:p>
              <a:r>
                <a:rPr lang="vi-VN" sz="1051" b="1"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Bình Dương</a:t>
              </a:r>
              <a:r>
                <a:rPr lang="vi-VN" sz="1051"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 M14-06 Khu phố Unitown, Phường Hòa Phú, TP.Thủ Dầu Một, Tỉnh Bình Dương</a:t>
              </a:r>
            </a:p>
            <a:p>
              <a:r>
                <a:rPr lang="vi-VN" sz="1051" b="1"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Đà Nẵng: </a:t>
              </a:r>
              <a:r>
                <a:rPr lang="vi-VN" sz="1051"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36 Trần Quốc Toản, Quận Hải Châu</a:t>
              </a:r>
              <a:endParaRPr lang="en-US" sz="1051" dirty="0">
                <a:ln/>
                <a:solidFill>
                  <a:schemeClr val="accent6">
                    <a:lumMod val="50000"/>
                  </a:schemeClr>
                </a:solidFill>
                <a:latin typeface="Cambria" panose="02040503050406030204" pitchFamily="18" charset="0"/>
                <a:ea typeface="Cambria" panose="02040503050406030204" pitchFamily="18" charset="0"/>
                <a:cs typeface="Arial"/>
                <a:sym typeface="Arial"/>
                <a:rtl val="0"/>
              </a:endParaRPr>
            </a:p>
          </p:txBody>
        </p:sp>
        <p:sp>
          <p:nvSpPr>
            <p:cNvPr id="11" name="TextBox 10">
              <a:extLst>
                <a:ext uri="{FF2B5EF4-FFF2-40B4-BE49-F238E27FC236}">
                  <a16:creationId xmlns:a16="http://schemas.microsoft.com/office/drawing/2014/main" id="{5A4BEBB7-F3BB-ED41-9476-8EDF44F3193D}"/>
                </a:ext>
              </a:extLst>
            </p:cNvPr>
            <p:cNvSpPr txBox="1"/>
            <p:nvPr/>
          </p:nvSpPr>
          <p:spPr>
            <a:xfrm>
              <a:off x="1698365" y="4993763"/>
              <a:ext cx="1688829" cy="254044"/>
            </a:xfrm>
            <a:prstGeom prst="rect">
              <a:avLst/>
            </a:prstGeom>
            <a:noFill/>
          </p:spPr>
          <p:txBody>
            <a:bodyPr wrap="square" rtlCol="0">
              <a:spAutoFit/>
            </a:bodyPr>
            <a:lstStyle/>
            <a:p>
              <a:r>
                <a:rPr lang="en-US" sz="1051"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(+84) 908 240 777 </a:t>
              </a:r>
            </a:p>
          </p:txBody>
        </p:sp>
        <p:sp>
          <p:nvSpPr>
            <p:cNvPr id="12" name="TextBox 11">
              <a:extLst>
                <a:ext uri="{FF2B5EF4-FFF2-40B4-BE49-F238E27FC236}">
                  <a16:creationId xmlns:a16="http://schemas.microsoft.com/office/drawing/2014/main" id="{CA0FC688-7593-B14C-8B48-D31C0175C7C6}"/>
                </a:ext>
              </a:extLst>
            </p:cNvPr>
            <p:cNvSpPr txBox="1"/>
            <p:nvPr/>
          </p:nvSpPr>
          <p:spPr>
            <a:xfrm>
              <a:off x="1698365" y="5187651"/>
              <a:ext cx="1785669" cy="254044"/>
            </a:xfrm>
            <a:prstGeom prst="rect">
              <a:avLst/>
            </a:prstGeom>
            <a:noFill/>
          </p:spPr>
          <p:txBody>
            <a:bodyPr wrap="square" rtlCol="0">
              <a:spAutoFit/>
            </a:bodyPr>
            <a:lstStyle/>
            <a:p>
              <a:r>
                <a:rPr lang="en-US" sz="1051"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(+84) 433773 8686 </a:t>
              </a:r>
            </a:p>
          </p:txBody>
        </p:sp>
        <p:sp>
          <p:nvSpPr>
            <p:cNvPr id="14" name="TextBox 13">
              <a:extLst>
                <a:ext uri="{FF2B5EF4-FFF2-40B4-BE49-F238E27FC236}">
                  <a16:creationId xmlns:a16="http://schemas.microsoft.com/office/drawing/2014/main" id="{D7840E4B-333C-B04C-BEE6-02BF3D5E2377}"/>
                </a:ext>
              </a:extLst>
            </p:cNvPr>
            <p:cNvSpPr txBox="1"/>
            <p:nvPr/>
          </p:nvSpPr>
          <p:spPr>
            <a:xfrm>
              <a:off x="1698358" y="5674878"/>
              <a:ext cx="1484884" cy="253467"/>
            </a:xfrm>
            <a:prstGeom prst="rect">
              <a:avLst/>
            </a:prstGeom>
            <a:noFill/>
          </p:spPr>
          <p:txBody>
            <a:bodyPr wrap="square" rtlCol="0">
              <a:spAutoFit/>
            </a:bodyPr>
            <a:lstStyle/>
            <a:p>
              <a:r>
                <a:rPr lang="en-US" sz="1047"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pmc@vnpt.vn</a:t>
              </a:r>
            </a:p>
          </p:txBody>
        </p:sp>
        <p:sp>
          <p:nvSpPr>
            <p:cNvPr id="15" name="Freeform: Shape 25">
              <a:extLst>
                <a:ext uri="{FF2B5EF4-FFF2-40B4-BE49-F238E27FC236}">
                  <a16:creationId xmlns:a16="http://schemas.microsoft.com/office/drawing/2014/main" id="{280BCB32-5274-F849-BF01-8543B455C5A3}"/>
                </a:ext>
              </a:extLst>
            </p:cNvPr>
            <p:cNvSpPr/>
            <p:nvPr/>
          </p:nvSpPr>
          <p:spPr>
            <a:xfrm>
              <a:off x="1243318" y="5599547"/>
              <a:ext cx="413468" cy="413256"/>
            </a:xfrm>
            <a:custGeom>
              <a:avLst/>
              <a:gdLst>
                <a:gd name="connsiteX0" fmla="*/ 133 w 257041"/>
                <a:gd name="connsiteY0" fmla="*/ 38563 h 256909"/>
                <a:gd name="connsiteX1" fmla="*/ 38696 w 257041"/>
                <a:gd name="connsiteY1" fmla="*/ 0 h 256909"/>
                <a:gd name="connsiteX2" fmla="*/ 218479 w 257041"/>
                <a:gd name="connsiteY2" fmla="*/ 0 h 256909"/>
                <a:gd name="connsiteX3" fmla="*/ 257042 w 257041"/>
                <a:gd name="connsiteY3" fmla="*/ 38563 h 256909"/>
                <a:gd name="connsiteX4" fmla="*/ 257042 w 257041"/>
                <a:gd name="connsiteY4" fmla="*/ 218346 h 256909"/>
                <a:gd name="connsiteX5" fmla="*/ 218479 w 257041"/>
                <a:gd name="connsiteY5" fmla="*/ 256909 h 256909"/>
                <a:gd name="connsiteX6" fmla="*/ 38563 w 257041"/>
                <a:gd name="connsiteY6" fmla="*/ 256909 h 256909"/>
                <a:gd name="connsiteX7" fmla="*/ 0 w 257041"/>
                <a:gd name="connsiteY7" fmla="*/ 218346 h 256909"/>
                <a:gd name="connsiteX8" fmla="*/ 0 w 257041"/>
                <a:gd name="connsiteY8" fmla="*/ 38563 h 25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041" h="256909">
                  <a:moveTo>
                    <a:pt x="133" y="38563"/>
                  </a:moveTo>
                  <a:cubicBezTo>
                    <a:pt x="133" y="17287"/>
                    <a:pt x="17420" y="0"/>
                    <a:pt x="38696" y="0"/>
                  </a:cubicBezTo>
                  <a:lnTo>
                    <a:pt x="218479" y="0"/>
                  </a:lnTo>
                  <a:cubicBezTo>
                    <a:pt x="239755" y="0"/>
                    <a:pt x="257042" y="17287"/>
                    <a:pt x="257042" y="38563"/>
                  </a:cubicBezTo>
                  <a:lnTo>
                    <a:pt x="257042" y="218346"/>
                  </a:lnTo>
                  <a:cubicBezTo>
                    <a:pt x="257042" y="239622"/>
                    <a:pt x="239755" y="256909"/>
                    <a:pt x="218479" y="256909"/>
                  </a:cubicBezTo>
                  <a:lnTo>
                    <a:pt x="38563" y="256909"/>
                  </a:lnTo>
                  <a:cubicBezTo>
                    <a:pt x="17287" y="256909"/>
                    <a:pt x="0" y="239622"/>
                    <a:pt x="0" y="218346"/>
                  </a:cubicBezTo>
                  <a:lnTo>
                    <a:pt x="0" y="38563"/>
                  </a:lnTo>
                  <a:close/>
                </a:path>
              </a:pathLst>
            </a:custGeom>
            <a:solidFill>
              <a:schemeClr val="accent6">
                <a:lumMod val="50000"/>
              </a:schemeClr>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16" name="Freeform: Shape 26">
              <a:extLst>
                <a:ext uri="{FF2B5EF4-FFF2-40B4-BE49-F238E27FC236}">
                  <a16:creationId xmlns:a16="http://schemas.microsoft.com/office/drawing/2014/main" id="{5B2F9D55-59C5-3C4C-A0B3-A81B2FA44A5D}"/>
                </a:ext>
              </a:extLst>
            </p:cNvPr>
            <p:cNvSpPr/>
            <p:nvPr/>
          </p:nvSpPr>
          <p:spPr>
            <a:xfrm>
              <a:off x="1237999" y="3965234"/>
              <a:ext cx="413255" cy="413256"/>
            </a:xfrm>
            <a:custGeom>
              <a:avLst/>
              <a:gdLst>
                <a:gd name="connsiteX0" fmla="*/ 0 w 256908"/>
                <a:gd name="connsiteY0" fmla="*/ 38563 h 256909"/>
                <a:gd name="connsiteX1" fmla="*/ 38563 w 256908"/>
                <a:gd name="connsiteY1" fmla="*/ 0 h 256909"/>
                <a:gd name="connsiteX2" fmla="*/ 218346 w 256908"/>
                <a:gd name="connsiteY2" fmla="*/ 0 h 256909"/>
                <a:gd name="connsiteX3" fmla="*/ 256909 w 256908"/>
                <a:gd name="connsiteY3" fmla="*/ 38563 h 256909"/>
                <a:gd name="connsiteX4" fmla="*/ 256909 w 256908"/>
                <a:gd name="connsiteY4" fmla="*/ 218346 h 256909"/>
                <a:gd name="connsiteX5" fmla="*/ 218346 w 256908"/>
                <a:gd name="connsiteY5" fmla="*/ 256909 h 256909"/>
                <a:gd name="connsiteX6" fmla="*/ 38563 w 256908"/>
                <a:gd name="connsiteY6" fmla="*/ 256909 h 256909"/>
                <a:gd name="connsiteX7" fmla="*/ 0 w 256908"/>
                <a:gd name="connsiteY7" fmla="*/ 218346 h 256909"/>
                <a:gd name="connsiteX8" fmla="*/ 0 w 256908"/>
                <a:gd name="connsiteY8" fmla="*/ 38563 h 25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908" h="256909">
                  <a:moveTo>
                    <a:pt x="0" y="38563"/>
                  </a:moveTo>
                  <a:cubicBezTo>
                    <a:pt x="0" y="17287"/>
                    <a:pt x="17287" y="0"/>
                    <a:pt x="38563" y="0"/>
                  </a:cubicBezTo>
                  <a:lnTo>
                    <a:pt x="218346" y="0"/>
                  </a:lnTo>
                  <a:cubicBezTo>
                    <a:pt x="239622" y="0"/>
                    <a:pt x="256909" y="17287"/>
                    <a:pt x="256909" y="38563"/>
                  </a:cubicBezTo>
                  <a:lnTo>
                    <a:pt x="256909" y="218346"/>
                  </a:lnTo>
                  <a:cubicBezTo>
                    <a:pt x="256909" y="239622"/>
                    <a:pt x="239622" y="256909"/>
                    <a:pt x="218346" y="256909"/>
                  </a:cubicBezTo>
                  <a:lnTo>
                    <a:pt x="38563" y="256909"/>
                  </a:lnTo>
                  <a:cubicBezTo>
                    <a:pt x="17287" y="256909"/>
                    <a:pt x="0" y="239622"/>
                    <a:pt x="0" y="218346"/>
                  </a:cubicBezTo>
                  <a:lnTo>
                    <a:pt x="0" y="38563"/>
                  </a:lnTo>
                  <a:close/>
                </a:path>
              </a:pathLst>
            </a:custGeom>
            <a:solidFill>
              <a:schemeClr val="accent6">
                <a:lumMod val="50000"/>
              </a:schemeClr>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17" name="Freeform: Shape 27">
              <a:extLst>
                <a:ext uri="{FF2B5EF4-FFF2-40B4-BE49-F238E27FC236}">
                  <a16:creationId xmlns:a16="http://schemas.microsoft.com/office/drawing/2014/main" id="{93B3962D-CDE5-8A46-8EB1-E89CE57BB24B}"/>
                </a:ext>
              </a:extLst>
            </p:cNvPr>
            <p:cNvSpPr/>
            <p:nvPr/>
          </p:nvSpPr>
          <p:spPr>
            <a:xfrm>
              <a:off x="1314342" y="4054082"/>
              <a:ext cx="267375" cy="214969"/>
            </a:xfrm>
            <a:custGeom>
              <a:avLst/>
              <a:gdLst>
                <a:gd name="connsiteX0" fmla="*/ 163161 w 166219"/>
                <a:gd name="connsiteY0" fmla="*/ 23803 h 133640"/>
                <a:gd name="connsiteX1" fmla="*/ 124598 w 166219"/>
                <a:gd name="connsiteY1" fmla="*/ 0 h 133640"/>
                <a:gd name="connsiteX2" fmla="*/ 118614 w 166219"/>
                <a:gd name="connsiteY2" fmla="*/ 0 h 133640"/>
                <a:gd name="connsiteX3" fmla="*/ 83110 w 166219"/>
                <a:gd name="connsiteY3" fmla="*/ 23803 h 133640"/>
                <a:gd name="connsiteX4" fmla="*/ 47605 w 166219"/>
                <a:gd name="connsiteY4" fmla="*/ 0 h 133640"/>
                <a:gd name="connsiteX5" fmla="*/ 41222 w 166219"/>
                <a:gd name="connsiteY5" fmla="*/ 0 h 133640"/>
                <a:gd name="connsiteX6" fmla="*/ 2660 w 166219"/>
                <a:gd name="connsiteY6" fmla="*/ 23803 h 133640"/>
                <a:gd name="connsiteX7" fmla="*/ 0 w 166219"/>
                <a:gd name="connsiteY7" fmla="*/ 29787 h 133640"/>
                <a:gd name="connsiteX8" fmla="*/ 0 w 166219"/>
                <a:gd name="connsiteY8" fmla="*/ 127922 h 133640"/>
                <a:gd name="connsiteX9" fmla="*/ 2660 w 166219"/>
                <a:gd name="connsiteY9" fmla="*/ 130582 h 133640"/>
                <a:gd name="connsiteX10" fmla="*/ 8643 w 166219"/>
                <a:gd name="connsiteY10" fmla="*/ 130582 h 133640"/>
                <a:gd name="connsiteX11" fmla="*/ 44148 w 166219"/>
                <a:gd name="connsiteY11" fmla="*/ 109838 h 133640"/>
                <a:gd name="connsiteX12" fmla="*/ 80051 w 166219"/>
                <a:gd name="connsiteY12" fmla="*/ 130582 h 133640"/>
                <a:gd name="connsiteX13" fmla="*/ 86035 w 166219"/>
                <a:gd name="connsiteY13" fmla="*/ 130582 h 133640"/>
                <a:gd name="connsiteX14" fmla="*/ 121540 w 166219"/>
                <a:gd name="connsiteY14" fmla="*/ 109838 h 133640"/>
                <a:gd name="connsiteX15" fmla="*/ 157443 w 166219"/>
                <a:gd name="connsiteY15" fmla="*/ 130582 h 133640"/>
                <a:gd name="connsiteX16" fmla="*/ 160103 w 166219"/>
                <a:gd name="connsiteY16" fmla="*/ 133641 h 133640"/>
                <a:gd name="connsiteX17" fmla="*/ 163161 w 166219"/>
                <a:gd name="connsiteY17" fmla="*/ 130582 h 133640"/>
                <a:gd name="connsiteX18" fmla="*/ 166220 w 166219"/>
                <a:gd name="connsiteY18" fmla="*/ 127922 h 133640"/>
                <a:gd name="connsiteX19" fmla="*/ 166220 w 166219"/>
                <a:gd name="connsiteY19" fmla="*/ 29787 h 133640"/>
                <a:gd name="connsiteX20" fmla="*/ 163161 w 166219"/>
                <a:gd name="connsiteY20" fmla="*/ 23803 h 133640"/>
                <a:gd name="connsiteX21" fmla="*/ 163161 w 166219"/>
                <a:gd name="connsiteY21" fmla="*/ 23803 h 133640"/>
                <a:gd name="connsiteX22" fmla="*/ 38430 w 166219"/>
                <a:gd name="connsiteY22" fmla="*/ 98136 h 133640"/>
                <a:gd name="connsiteX23" fmla="*/ 11569 w 166219"/>
                <a:gd name="connsiteY23" fmla="*/ 115822 h 133640"/>
                <a:gd name="connsiteX24" fmla="*/ 11569 w 166219"/>
                <a:gd name="connsiteY24" fmla="*/ 32712 h 133640"/>
                <a:gd name="connsiteX25" fmla="*/ 38430 w 166219"/>
                <a:gd name="connsiteY25" fmla="*/ 14627 h 133640"/>
                <a:gd name="connsiteX26" fmla="*/ 38430 w 166219"/>
                <a:gd name="connsiteY26" fmla="*/ 98136 h 133640"/>
                <a:gd name="connsiteX27" fmla="*/ 38430 w 166219"/>
                <a:gd name="connsiteY27" fmla="*/ 98136 h 133640"/>
                <a:gd name="connsiteX28" fmla="*/ 38430 w 166219"/>
                <a:gd name="connsiteY28" fmla="*/ 98136 h 133640"/>
                <a:gd name="connsiteX29" fmla="*/ 76993 w 166219"/>
                <a:gd name="connsiteY29" fmla="*/ 115822 h 133640"/>
                <a:gd name="connsiteX30" fmla="*/ 50132 w 166219"/>
                <a:gd name="connsiteY30" fmla="*/ 98136 h 133640"/>
                <a:gd name="connsiteX31" fmla="*/ 50132 w 166219"/>
                <a:gd name="connsiteY31" fmla="*/ 14760 h 133640"/>
                <a:gd name="connsiteX32" fmla="*/ 76993 w 166219"/>
                <a:gd name="connsiteY32" fmla="*/ 32845 h 133640"/>
                <a:gd name="connsiteX33" fmla="*/ 76993 w 166219"/>
                <a:gd name="connsiteY33" fmla="*/ 115822 h 133640"/>
                <a:gd name="connsiteX34" fmla="*/ 76993 w 166219"/>
                <a:gd name="connsiteY34" fmla="*/ 115822 h 133640"/>
                <a:gd name="connsiteX35" fmla="*/ 76993 w 166219"/>
                <a:gd name="connsiteY35" fmla="*/ 115822 h 133640"/>
                <a:gd name="connsiteX36" fmla="*/ 115556 w 166219"/>
                <a:gd name="connsiteY36" fmla="*/ 98136 h 133640"/>
                <a:gd name="connsiteX37" fmla="*/ 89094 w 166219"/>
                <a:gd name="connsiteY37" fmla="*/ 115822 h 133640"/>
                <a:gd name="connsiteX38" fmla="*/ 89094 w 166219"/>
                <a:gd name="connsiteY38" fmla="*/ 32712 h 133640"/>
                <a:gd name="connsiteX39" fmla="*/ 115556 w 166219"/>
                <a:gd name="connsiteY39" fmla="*/ 14627 h 133640"/>
                <a:gd name="connsiteX40" fmla="*/ 115556 w 166219"/>
                <a:gd name="connsiteY40" fmla="*/ 98136 h 133640"/>
                <a:gd name="connsiteX41" fmla="*/ 115556 w 166219"/>
                <a:gd name="connsiteY41" fmla="*/ 98136 h 133640"/>
                <a:gd name="connsiteX42" fmla="*/ 115556 w 166219"/>
                <a:gd name="connsiteY42" fmla="*/ 98136 h 133640"/>
                <a:gd name="connsiteX43" fmla="*/ 154385 w 166219"/>
                <a:gd name="connsiteY43" fmla="*/ 115822 h 133640"/>
                <a:gd name="connsiteX44" fmla="*/ 127258 w 166219"/>
                <a:gd name="connsiteY44" fmla="*/ 98136 h 133640"/>
                <a:gd name="connsiteX45" fmla="*/ 127258 w 166219"/>
                <a:gd name="connsiteY45" fmla="*/ 14760 h 133640"/>
                <a:gd name="connsiteX46" fmla="*/ 154385 w 166219"/>
                <a:gd name="connsiteY46" fmla="*/ 32845 h 133640"/>
                <a:gd name="connsiteX47" fmla="*/ 154385 w 166219"/>
                <a:gd name="connsiteY47" fmla="*/ 115822 h 133640"/>
                <a:gd name="connsiteX48" fmla="*/ 154385 w 166219"/>
                <a:gd name="connsiteY48" fmla="*/ 115822 h 133640"/>
                <a:gd name="connsiteX49" fmla="*/ 154385 w 166219"/>
                <a:gd name="connsiteY49" fmla="*/ 115822 h 13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66219" h="133640">
                  <a:moveTo>
                    <a:pt x="163161" y="23803"/>
                  </a:moveTo>
                  <a:cubicBezTo>
                    <a:pt x="124598" y="0"/>
                    <a:pt x="124598" y="0"/>
                    <a:pt x="124598" y="0"/>
                  </a:cubicBezTo>
                  <a:cubicBezTo>
                    <a:pt x="121540" y="0"/>
                    <a:pt x="121540" y="0"/>
                    <a:pt x="118614" y="0"/>
                  </a:cubicBezTo>
                  <a:cubicBezTo>
                    <a:pt x="83110" y="23803"/>
                    <a:pt x="83110" y="23803"/>
                    <a:pt x="83110" y="23803"/>
                  </a:cubicBezTo>
                  <a:cubicBezTo>
                    <a:pt x="47605" y="0"/>
                    <a:pt x="47605" y="0"/>
                    <a:pt x="47605" y="0"/>
                  </a:cubicBezTo>
                  <a:cubicBezTo>
                    <a:pt x="44281" y="0"/>
                    <a:pt x="44281" y="0"/>
                    <a:pt x="41222" y="0"/>
                  </a:cubicBezTo>
                  <a:cubicBezTo>
                    <a:pt x="2660" y="23803"/>
                    <a:pt x="2660" y="23803"/>
                    <a:pt x="2660" y="23803"/>
                  </a:cubicBezTo>
                  <a:cubicBezTo>
                    <a:pt x="0" y="26861"/>
                    <a:pt x="0" y="26861"/>
                    <a:pt x="0" y="29787"/>
                  </a:cubicBezTo>
                  <a:cubicBezTo>
                    <a:pt x="0" y="127922"/>
                    <a:pt x="0" y="127922"/>
                    <a:pt x="0" y="127922"/>
                  </a:cubicBezTo>
                  <a:cubicBezTo>
                    <a:pt x="0" y="127922"/>
                    <a:pt x="0" y="130582"/>
                    <a:pt x="2660" y="130582"/>
                  </a:cubicBezTo>
                  <a:cubicBezTo>
                    <a:pt x="2660" y="133641"/>
                    <a:pt x="5718" y="133641"/>
                    <a:pt x="8643" y="130582"/>
                  </a:cubicBezTo>
                  <a:cubicBezTo>
                    <a:pt x="44148" y="109838"/>
                    <a:pt x="44148" y="109838"/>
                    <a:pt x="44148" y="109838"/>
                  </a:cubicBezTo>
                  <a:cubicBezTo>
                    <a:pt x="80051" y="130582"/>
                    <a:pt x="80051" y="130582"/>
                    <a:pt x="80051" y="130582"/>
                  </a:cubicBezTo>
                  <a:cubicBezTo>
                    <a:pt x="83110" y="133641"/>
                    <a:pt x="83110" y="133641"/>
                    <a:pt x="86035" y="130582"/>
                  </a:cubicBezTo>
                  <a:cubicBezTo>
                    <a:pt x="121540" y="109838"/>
                    <a:pt x="121540" y="109838"/>
                    <a:pt x="121540" y="109838"/>
                  </a:cubicBezTo>
                  <a:cubicBezTo>
                    <a:pt x="157443" y="130582"/>
                    <a:pt x="157443" y="130582"/>
                    <a:pt x="157443" y="130582"/>
                  </a:cubicBezTo>
                  <a:cubicBezTo>
                    <a:pt x="157443" y="133641"/>
                    <a:pt x="160103" y="133641"/>
                    <a:pt x="160103" y="133641"/>
                  </a:cubicBezTo>
                  <a:cubicBezTo>
                    <a:pt x="160103" y="133641"/>
                    <a:pt x="163161" y="133641"/>
                    <a:pt x="163161" y="130582"/>
                  </a:cubicBezTo>
                  <a:cubicBezTo>
                    <a:pt x="166220" y="130582"/>
                    <a:pt x="166220" y="127922"/>
                    <a:pt x="166220" y="127922"/>
                  </a:cubicBezTo>
                  <a:cubicBezTo>
                    <a:pt x="166220" y="29787"/>
                    <a:pt x="166220" y="29787"/>
                    <a:pt x="166220" y="29787"/>
                  </a:cubicBezTo>
                  <a:cubicBezTo>
                    <a:pt x="166087" y="26861"/>
                    <a:pt x="166087" y="26861"/>
                    <a:pt x="163161" y="23803"/>
                  </a:cubicBezTo>
                  <a:lnTo>
                    <a:pt x="163161" y="23803"/>
                  </a:lnTo>
                  <a:close/>
                  <a:moveTo>
                    <a:pt x="38430" y="98136"/>
                  </a:moveTo>
                  <a:cubicBezTo>
                    <a:pt x="11569" y="115822"/>
                    <a:pt x="11569" y="115822"/>
                    <a:pt x="11569" y="115822"/>
                  </a:cubicBezTo>
                  <a:cubicBezTo>
                    <a:pt x="11569" y="32712"/>
                    <a:pt x="11569" y="32712"/>
                    <a:pt x="11569" y="32712"/>
                  </a:cubicBezTo>
                  <a:cubicBezTo>
                    <a:pt x="38430" y="14627"/>
                    <a:pt x="38430" y="14627"/>
                    <a:pt x="38430" y="14627"/>
                  </a:cubicBezTo>
                  <a:lnTo>
                    <a:pt x="38430" y="98136"/>
                  </a:lnTo>
                  <a:lnTo>
                    <a:pt x="38430" y="98136"/>
                  </a:lnTo>
                  <a:lnTo>
                    <a:pt x="38430" y="98136"/>
                  </a:lnTo>
                  <a:close/>
                  <a:moveTo>
                    <a:pt x="76993" y="115822"/>
                  </a:moveTo>
                  <a:cubicBezTo>
                    <a:pt x="50132" y="98136"/>
                    <a:pt x="50132" y="98136"/>
                    <a:pt x="50132" y="98136"/>
                  </a:cubicBezTo>
                  <a:cubicBezTo>
                    <a:pt x="50132" y="14760"/>
                    <a:pt x="50132" y="14760"/>
                    <a:pt x="50132" y="14760"/>
                  </a:cubicBezTo>
                  <a:cubicBezTo>
                    <a:pt x="76993" y="32845"/>
                    <a:pt x="76993" y="32845"/>
                    <a:pt x="76993" y="32845"/>
                  </a:cubicBezTo>
                  <a:lnTo>
                    <a:pt x="76993" y="115822"/>
                  </a:lnTo>
                  <a:lnTo>
                    <a:pt x="76993" y="115822"/>
                  </a:lnTo>
                  <a:lnTo>
                    <a:pt x="76993" y="115822"/>
                  </a:lnTo>
                  <a:close/>
                  <a:moveTo>
                    <a:pt x="115556" y="98136"/>
                  </a:moveTo>
                  <a:cubicBezTo>
                    <a:pt x="89094" y="115822"/>
                    <a:pt x="89094" y="115822"/>
                    <a:pt x="89094" y="115822"/>
                  </a:cubicBezTo>
                  <a:cubicBezTo>
                    <a:pt x="89094" y="32712"/>
                    <a:pt x="89094" y="32712"/>
                    <a:pt x="89094" y="32712"/>
                  </a:cubicBezTo>
                  <a:cubicBezTo>
                    <a:pt x="115556" y="14627"/>
                    <a:pt x="115556" y="14627"/>
                    <a:pt x="115556" y="14627"/>
                  </a:cubicBezTo>
                  <a:lnTo>
                    <a:pt x="115556" y="98136"/>
                  </a:lnTo>
                  <a:lnTo>
                    <a:pt x="115556" y="98136"/>
                  </a:lnTo>
                  <a:lnTo>
                    <a:pt x="115556" y="98136"/>
                  </a:lnTo>
                  <a:close/>
                  <a:moveTo>
                    <a:pt x="154385" y="115822"/>
                  </a:moveTo>
                  <a:cubicBezTo>
                    <a:pt x="127258" y="98136"/>
                    <a:pt x="127258" y="98136"/>
                    <a:pt x="127258" y="98136"/>
                  </a:cubicBezTo>
                  <a:cubicBezTo>
                    <a:pt x="127258" y="14760"/>
                    <a:pt x="127258" y="14760"/>
                    <a:pt x="127258" y="14760"/>
                  </a:cubicBezTo>
                  <a:cubicBezTo>
                    <a:pt x="154385" y="32845"/>
                    <a:pt x="154385" y="32845"/>
                    <a:pt x="154385" y="32845"/>
                  </a:cubicBezTo>
                  <a:lnTo>
                    <a:pt x="154385" y="115822"/>
                  </a:lnTo>
                  <a:lnTo>
                    <a:pt x="154385" y="115822"/>
                  </a:lnTo>
                  <a:lnTo>
                    <a:pt x="154385" y="115822"/>
                  </a:lnTo>
                  <a:close/>
                </a:path>
              </a:pathLst>
            </a:custGeom>
            <a:solidFill>
              <a:srgbClr val="FFFFFF"/>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18" name="Freeform: Shape 28">
              <a:extLst>
                <a:ext uri="{FF2B5EF4-FFF2-40B4-BE49-F238E27FC236}">
                  <a16:creationId xmlns:a16="http://schemas.microsoft.com/office/drawing/2014/main" id="{B5858EBB-8FFC-E34C-8F78-341367AA402B}"/>
                </a:ext>
              </a:extLst>
            </p:cNvPr>
            <p:cNvSpPr/>
            <p:nvPr/>
          </p:nvSpPr>
          <p:spPr>
            <a:xfrm>
              <a:off x="1258218" y="4993762"/>
              <a:ext cx="413468" cy="413255"/>
            </a:xfrm>
            <a:custGeom>
              <a:avLst/>
              <a:gdLst>
                <a:gd name="connsiteX0" fmla="*/ 133 w 257041"/>
                <a:gd name="connsiteY0" fmla="*/ 38563 h 256908"/>
                <a:gd name="connsiteX1" fmla="*/ 38696 w 257041"/>
                <a:gd name="connsiteY1" fmla="*/ 0 h 256908"/>
                <a:gd name="connsiteX2" fmla="*/ 218479 w 257041"/>
                <a:gd name="connsiteY2" fmla="*/ 0 h 256908"/>
                <a:gd name="connsiteX3" fmla="*/ 257042 w 257041"/>
                <a:gd name="connsiteY3" fmla="*/ 38563 h 256908"/>
                <a:gd name="connsiteX4" fmla="*/ 257042 w 257041"/>
                <a:gd name="connsiteY4" fmla="*/ 218346 h 256908"/>
                <a:gd name="connsiteX5" fmla="*/ 218479 w 257041"/>
                <a:gd name="connsiteY5" fmla="*/ 256909 h 256908"/>
                <a:gd name="connsiteX6" fmla="*/ 38563 w 257041"/>
                <a:gd name="connsiteY6" fmla="*/ 256909 h 256908"/>
                <a:gd name="connsiteX7" fmla="*/ 0 w 257041"/>
                <a:gd name="connsiteY7" fmla="*/ 218346 h 256908"/>
                <a:gd name="connsiteX8" fmla="*/ 0 w 257041"/>
                <a:gd name="connsiteY8" fmla="*/ 38563 h 25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7041" h="256908">
                  <a:moveTo>
                    <a:pt x="133" y="38563"/>
                  </a:moveTo>
                  <a:cubicBezTo>
                    <a:pt x="133" y="17287"/>
                    <a:pt x="17420" y="0"/>
                    <a:pt x="38696" y="0"/>
                  </a:cubicBezTo>
                  <a:lnTo>
                    <a:pt x="218479" y="0"/>
                  </a:lnTo>
                  <a:cubicBezTo>
                    <a:pt x="239755" y="0"/>
                    <a:pt x="257042" y="17287"/>
                    <a:pt x="257042" y="38563"/>
                  </a:cubicBezTo>
                  <a:lnTo>
                    <a:pt x="257042" y="218346"/>
                  </a:lnTo>
                  <a:cubicBezTo>
                    <a:pt x="257042" y="239622"/>
                    <a:pt x="239755" y="256909"/>
                    <a:pt x="218479" y="256909"/>
                  </a:cubicBezTo>
                  <a:lnTo>
                    <a:pt x="38563" y="256909"/>
                  </a:lnTo>
                  <a:cubicBezTo>
                    <a:pt x="17287" y="256909"/>
                    <a:pt x="0" y="239622"/>
                    <a:pt x="0" y="218346"/>
                  </a:cubicBezTo>
                  <a:lnTo>
                    <a:pt x="0" y="38563"/>
                  </a:lnTo>
                  <a:close/>
                </a:path>
              </a:pathLst>
            </a:custGeom>
            <a:solidFill>
              <a:schemeClr val="accent6">
                <a:lumMod val="50000"/>
              </a:schemeClr>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19" name="Freeform: Shape 29">
              <a:extLst>
                <a:ext uri="{FF2B5EF4-FFF2-40B4-BE49-F238E27FC236}">
                  <a16:creationId xmlns:a16="http://schemas.microsoft.com/office/drawing/2014/main" id="{6E64E5A8-8900-064C-9AB6-986C3695EAAC}"/>
                </a:ext>
              </a:extLst>
            </p:cNvPr>
            <p:cNvSpPr/>
            <p:nvPr/>
          </p:nvSpPr>
          <p:spPr>
            <a:xfrm>
              <a:off x="1335310" y="5083279"/>
              <a:ext cx="215465" cy="214077"/>
            </a:xfrm>
            <a:custGeom>
              <a:avLst/>
              <a:gdLst>
                <a:gd name="connsiteX0" fmla="*/ 76774 w 133948"/>
                <a:gd name="connsiteY0" fmla="*/ 77788 h 133085"/>
                <a:gd name="connsiteX1" fmla="*/ 43929 w 133948"/>
                <a:gd name="connsiteY1" fmla="*/ 95607 h 133085"/>
                <a:gd name="connsiteX2" fmla="*/ 10685 w 133948"/>
                <a:gd name="connsiteY2" fmla="*/ 95607 h 133085"/>
                <a:gd name="connsiteX3" fmla="*/ 13743 w 133948"/>
                <a:gd name="connsiteY3" fmla="*/ 128186 h 133085"/>
                <a:gd name="connsiteX4" fmla="*/ 94725 w 133948"/>
                <a:gd name="connsiteY4" fmla="*/ 95607 h 133085"/>
                <a:gd name="connsiteX5" fmla="*/ 130629 w 133948"/>
                <a:gd name="connsiteY5" fmla="*/ 11965 h 133085"/>
                <a:gd name="connsiteX6" fmla="*/ 97784 w 133948"/>
                <a:gd name="connsiteY6" fmla="*/ 9306 h 133085"/>
                <a:gd name="connsiteX7" fmla="*/ 97784 w 133948"/>
                <a:gd name="connsiteY7" fmla="*/ 42284 h 133085"/>
                <a:gd name="connsiteX8" fmla="*/ 76774 w 133948"/>
                <a:gd name="connsiteY8" fmla="*/ 77788 h 13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948" h="133085">
                  <a:moveTo>
                    <a:pt x="76774" y="77788"/>
                  </a:moveTo>
                  <a:cubicBezTo>
                    <a:pt x="64939" y="89490"/>
                    <a:pt x="49647" y="101325"/>
                    <a:pt x="43929" y="95607"/>
                  </a:cubicBezTo>
                  <a:cubicBezTo>
                    <a:pt x="34753" y="86565"/>
                    <a:pt x="28636" y="80448"/>
                    <a:pt x="10685" y="95607"/>
                  </a:cubicBezTo>
                  <a:cubicBezTo>
                    <a:pt x="-10325" y="110367"/>
                    <a:pt x="4568" y="122202"/>
                    <a:pt x="13743" y="128186"/>
                  </a:cubicBezTo>
                  <a:cubicBezTo>
                    <a:pt x="22520" y="139888"/>
                    <a:pt x="58822" y="131244"/>
                    <a:pt x="94725" y="95607"/>
                  </a:cubicBezTo>
                  <a:cubicBezTo>
                    <a:pt x="130629" y="59969"/>
                    <a:pt x="139804" y="24066"/>
                    <a:pt x="130629" y="11965"/>
                  </a:cubicBezTo>
                  <a:cubicBezTo>
                    <a:pt x="121852" y="3189"/>
                    <a:pt x="112677" y="-8513"/>
                    <a:pt x="97784" y="9306"/>
                  </a:cubicBezTo>
                  <a:cubicBezTo>
                    <a:pt x="82890" y="27124"/>
                    <a:pt x="89007" y="32842"/>
                    <a:pt x="97784" y="42284"/>
                  </a:cubicBezTo>
                  <a:cubicBezTo>
                    <a:pt x="103901" y="47470"/>
                    <a:pt x="92066" y="62629"/>
                    <a:pt x="76774" y="77788"/>
                  </a:cubicBezTo>
                </a:path>
              </a:pathLst>
            </a:custGeom>
            <a:solidFill>
              <a:srgbClr val="FFFFFF"/>
            </a:solidFill>
            <a:ln w="13279" cap="flat">
              <a:noFill/>
              <a:prstDash val="solid"/>
              <a:miter/>
            </a:ln>
          </p:spPr>
          <p:txBody>
            <a:bodyPr rtlCol="0" anchor="ctr"/>
            <a:lstStyle/>
            <a:p>
              <a:endParaRPr lang="en-US" sz="2400" dirty="0">
                <a:solidFill>
                  <a:prstClr val="black"/>
                </a:solidFill>
                <a:latin typeface="Cambria" panose="02040503050406030204" pitchFamily="18" charset="0"/>
                <a:ea typeface="Cambria" panose="02040503050406030204" pitchFamily="18" charset="0"/>
              </a:endParaRPr>
            </a:p>
          </p:txBody>
        </p:sp>
        <p:sp>
          <p:nvSpPr>
            <p:cNvPr id="20" name="Freeform: Shape 30">
              <a:extLst>
                <a:ext uri="{FF2B5EF4-FFF2-40B4-BE49-F238E27FC236}">
                  <a16:creationId xmlns:a16="http://schemas.microsoft.com/office/drawing/2014/main" id="{4B66F949-3112-DB46-B2C1-DE8C23D59D5A}"/>
                </a:ext>
              </a:extLst>
            </p:cNvPr>
            <p:cNvSpPr/>
            <p:nvPr/>
          </p:nvSpPr>
          <p:spPr>
            <a:xfrm>
              <a:off x="1238663" y="3344105"/>
              <a:ext cx="413255" cy="413255"/>
            </a:xfrm>
            <a:custGeom>
              <a:avLst/>
              <a:gdLst>
                <a:gd name="connsiteX0" fmla="*/ 0 w 256908"/>
                <a:gd name="connsiteY0" fmla="*/ 38563 h 256908"/>
                <a:gd name="connsiteX1" fmla="*/ 38563 w 256908"/>
                <a:gd name="connsiteY1" fmla="*/ 0 h 256908"/>
                <a:gd name="connsiteX2" fmla="*/ 218346 w 256908"/>
                <a:gd name="connsiteY2" fmla="*/ 0 h 256908"/>
                <a:gd name="connsiteX3" fmla="*/ 256909 w 256908"/>
                <a:gd name="connsiteY3" fmla="*/ 38563 h 256908"/>
                <a:gd name="connsiteX4" fmla="*/ 256909 w 256908"/>
                <a:gd name="connsiteY4" fmla="*/ 218346 h 256908"/>
                <a:gd name="connsiteX5" fmla="*/ 218346 w 256908"/>
                <a:gd name="connsiteY5" fmla="*/ 256909 h 256908"/>
                <a:gd name="connsiteX6" fmla="*/ 38563 w 256908"/>
                <a:gd name="connsiteY6" fmla="*/ 256909 h 256908"/>
                <a:gd name="connsiteX7" fmla="*/ 0 w 256908"/>
                <a:gd name="connsiteY7" fmla="*/ 218346 h 256908"/>
                <a:gd name="connsiteX8" fmla="*/ 0 w 256908"/>
                <a:gd name="connsiteY8" fmla="*/ 38563 h 25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908" h="256908">
                  <a:moveTo>
                    <a:pt x="0" y="38563"/>
                  </a:moveTo>
                  <a:cubicBezTo>
                    <a:pt x="0" y="17287"/>
                    <a:pt x="17287" y="0"/>
                    <a:pt x="38563" y="0"/>
                  </a:cubicBezTo>
                  <a:lnTo>
                    <a:pt x="218346" y="0"/>
                  </a:lnTo>
                  <a:cubicBezTo>
                    <a:pt x="239622" y="0"/>
                    <a:pt x="256909" y="17287"/>
                    <a:pt x="256909" y="38563"/>
                  </a:cubicBezTo>
                  <a:lnTo>
                    <a:pt x="256909" y="218346"/>
                  </a:lnTo>
                  <a:cubicBezTo>
                    <a:pt x="256909" y="239622"/>
                    <a:pt x="239622" y="256909"/>
                    <a:pt x="218346" y="256909"/>
                  </a:cubicBezTo>
                  <a:lnTo>
                    <a:pt x="38563" y="256909"/>
                  </a:lnTo>
                  <a:cubicBezTo>
                    <a:pt x="17287" y="256909"/>
                    <a:pt x="0" y="239622"/>
                    <a:pt x="0" y="218346"/>
                  </a:cubicBezTo>
                  <a:lnTo>
                    <a:pt x="0" y="38563"/>
                  </a:lnTo>
                  <a:close/>
                </a:path>
              </a:pathLst>
            </a:custGeom>
            <a:solidFill>
              <a:schemeClr val="accent6">
                <a:lumMod val="50000"/>
              </a:schemeClr>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21" name="Freeform: Shape 31">
              <a:extLst>
                <a:ext uri="{FF2B5EF4-FFF2-40B4-BE49-F238E27FC236}">
                  <a16:creationId xmlns:a16="http://schemas.microsoft.com/office/drawing/2014/main" id="{F0690839-0ABF-4A4B-B337-AF649AB2DC85}"/>
                </a:ext>
              </a:extLst>
            </p:cNvPr>
            <p:cNvSpPr/>
            <p:nvPr/>
          </p:nvSpPr>
          <p:spPr>
            <a:xfrm>
              <a:off x="1327939" y="5721905"/>
              <a:ext cx="242509" cy="154863"/>
            </a:xfrm>
            <a:custGeom>
              <a:avLst/>
              <a:gdLst>
                <a:gd name="connsiteX0" fmla="*/ 3557 w 150761"/>
                <a:gd name="connsiteY0" fmla="*/ 9175 h 96274"/>
                <a:gd name="connsiteX1" fmla="*/ 66322 w 150761"/>
                <a:gd name="connsiteY1" fmla="*/ 42419 h 96274"/>
                <a:gd name="connsiteX2" fmla="*/ 75763 w 150761"/>
                <a:gd name="connsiteY2" fmla="*/ 45079 h 96274"/>
                <a:gd name="connsiteX3" fmla="*/ 81481 w 150761"/>
                <a:gd name="connsiteY3" fmla="*/ 42419 h 96274"/>
                <a:gd name="connsiteX4" fmla="*/ 144512 w 150761"/>
                <a:gd name="connsiteY4" fmla="*/ 9175 h 96274"/>
                <a:gd name="connsiteX5" fmla="*/ 147570 w 150761"/>
                <a:gd name="connsiteY5" fmla="*/ 0 h 96274"/>
                <a:gd name="connsiteX6" fmla="*/ 3424 w 150761"/>
                <a:gd name="connsiteY6" fmla="*/ 0 h 96274"/>
                <a:gd name="connsiteX7" fmla="*/ 3557 w 150761"/>
                <a:gd name="connsiteY7" fmla="*/ 9175 h 96274"/>
                <a:gd name="connsiteX8" fmla="*/ 3557 w 150761"/>
                <a:gd name="connsiteY8" fmla="*/ 9175 h 96274"/>
                <a:gd name="connsiteX9" fmla="*/ 147703 w 150761"/>
                <a:gd name="connsiteY9" fmla="*/ 27127 h 96274"/>
                <a:gd name="connsiteX10" fmla="*/ 81614 w 150761"/>
                <a:gd name="connsiteY10" fmla="*/ 60371 h 96274"/>
                <a:gd name="connsiteX11" fmla="*/ 75896 w 150761"/>
                <a:gd name="connsiteY11" fmla="*/ 60371 h 96274"/>
                <a:gd name="connsiteX12" fmla="*/ 66455 w 150761"/>
                <a:gd name="connsiteY12" fmla="*/ 60371 h 96274"/>
                <a:gd name="connsiteX13" fmla="*/ 3690 w 150761"/>
                <a:gd name="connsiteY13" fmla="*/ 27127 h 96274"/>
                <a:gd name="connsiteX14" fmla="*/ 632 w 150761"/>
                <a:gd name="connsiteY14" fmla="*/ 27127 h 96274"/>
                <a:gd name="connsiteX15" fmla="*/ 632 w 150761"/>
                <a:gd name="connsiteY15" fmla="*/ 90157 h 96274"/>
                <a:gd name="connsiteX16" fmla="*/ 9408 w 150761"/>
                <a:gd name="connsiteY16" fmla="*/ 96274 h 96274"/>
                <a:gd name="connsiteX17" fmla="*/ 141586 w 150761"/>
                <a:gd name="connsiteY17" fmla="*/ 96274 h 96274"/>
                <a:gd name="connsiteX18" fmla="*/ 150761 w 150761"/>
                <a:gd name="connsiteY18" fmla="*/ 90157 h 96274"/>
                <a:gd name="connsiteX19" fmla="*/ 150761 w 150761"/>
                <a:gd name="connsiteY19" fmla="*/ 27127 h 96274"/>
                <a:gd name="connsiteX20" fmla="*/ 147703 w 150761"/>
                <a:gd name="connsiteY20" fmla="*/ 27127 h 96274"/>
                <a:gd name="connsiteX21" fmla="*/ 147703 w 150761"/>
                <a:gd name="connsiteY21" fmla="*/ 27127 h 9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0761" h="96274">
                  <a:moveTo>
                    <a:pt x="3557" y="9175"/>
                  </a:moveTo>
                  <a:cubicBezTo>
                    <a:pt x="9275" y="11835"/>
                    <a:pt x="66322" y="42419"/>
                    <a:pt x="66322" y="42419"/>
                  </a:cubicBezTo>
                  <a:cubicBezTo>
                    <a:pt x="69380" y="45079"/>
                    <a:pt x="72439" y="45079"/>
                    <a:pt x="75763" y="45079"/>
                  </a:cubicBezTo>
                  <a:cubicBezTo>
                    <a:pt x="78423" y="45079"/>
                    <a:pt x="81481" y="45079"/>
                    <a:pt x="81481" y="42419"/>
                  </a:cubicBezTo>
                  <a:cubicBezTo>
                    <a:pt x="84141" y="42419"/>
                    <a:pt x="141453" y="11968"/>
                    <a:pt x="144512" y="9175"/>
                  </a:cubicBezTo>
                  <a:cubicBezTo>
                    <a:pt x="150629" y="6117"/>
                    <a:pt x="153288" y="0"/>
                    <a:pt x="147570" y="0"/>
                  </a:cubicBezTo>
                  <a:cubicBezTo>
                    <a:pt x="3424" y="0"/>
                    <a:pt x="3424" y="0"/>
                    <a:pt x="3424" y="0"/>
                  </a:cubicBezTo>
                  <a:cubicBezTo>
                    <a:pt x="-2559" y="0"/>
                    <a:pt x="499" y="6117"/>
                    <a:pt x="3557" y="9175"/>
                  </a:cubicBezTo>
                  <a:lnTo>
                    <a:pt x="3557" y="9175"/>
                  </a:lnTo>
                  <a:close/>
                  <a:moveTo>
                    <a:pt x="147703" y="27127"/>
                  </a:moveTo>
                  <a:cubicBezTo>
                    <a:pt x="144645" y="27127"/>
                    <a:pt x="84274" y="57312"/>
                    <a:pt x="81614" y="60371"/>
                  </a:cubicBezTo>
                  <a:cubicBezTo>
                    <a:pt x="81614" y="60371"/>
                    <a:pt x="78556" y="60371"/>
                    <a:pt x="75896" y="60371"/>
                  </a:cubicBezTo>
                  <a:cubicBezTo>
                    <a:pt x="72439" y="60371"/>
                    <a:pt x="69513" y="60371"/>
                    <a:pt x="66455" y="60371"/>
                  </a:cubicBezTo>
                  <a:cubicBezTo>
                    <a:pt x="63396" y="57312"/>
                    <a:pt x="6749" y="27127"/>
                    <a:pt x="3690" y="27127"/>
                  </a:cubicBezTo>
                  <a:cubicBezTo>
                    <a:pt x="632" y="24467"/>
                    <a:pt x="632" y="27127"/>
                    <a:pt x="632" y="27127"/>
                  </a:cubicBezTo>
                  <a:cubicBezTo>
                    <a:pt x="632" y="29786"/>
                    <a:pt x="632" y="90157"/>
                    <a:pt x="632" y="90157"/>
                  </a:cubicBezTo>
                  <a:cubicBezTo>
                    <a:pt x="632" y="93216"/>
                    <a:pt x="3690" y="96274"/>
                    <a:pt x="9408" y="96274"/>
                  </a:cubicBezTo>
                  <a:cubicBezTo>
                    <a:pt x="141586" y="96274"/>
                    <a:pt x="141586" y="96274"/>
                    <a:pt x="141586" y="96274"/>
                  </a:cubicBezTo>
                  <a:cubicBezTo>
                    <a:pt x="147703" y="96274"/>
                    <a:pt x="150761" y="93216"/>
                    <a:pt x="150761" y="90157"/>
                  </a:cubicBezTo>
                  <a:cubicBezTo>
                    <a:pt x="150761" y="90157"/>
                    <a:pt x="150761" y="29786"/>
                    <a:pt x="150761" y="27127"/>
                  </a:cubicBezTo>
                  <a:cubicBezTo>
                    <a:pt x="150761" y="27127"/>
                    <a:pt x="150761" y="24467"/>
                    <a:pt x="147703" y="27127"/>
                  </a:cubicBezTo>
                  <a:lnTo>
                    <a:pt x="147703" y="27127"/>
                  </a:lnTo>
                  <a:close/>
                </a:path>
              </a:pathLst>
            </a:custGeom>
            <a:solidFill>
              <a:srgbClr val="FFFFFF"/>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22" name="Freeform: Shape 32">
              <a:extLst>
                <a:ext uri="{FF2B5EF4-FFF2-40B4-BE49-F238E27FC236}">
                  <a16:creationId xmlns:a16="http://schemas.microsoft.com/office/drawing/2014/main" id="{FA35FBE3-A9EF-7047-A595-0D5E5607D7C4}"/>
                </a:ext>
              </a:extLst>
            </p:cNvPr>
            <p:cNvSpPr/>
            <p:nvPr/>
          </p:nvSpPr>
          <p:spPr>
            <a:xfrm>
              <a:off x="1323118" y="3406842"/>
              <a:ext cx="242991" cy="245824"/>
            </a:xfrm>
            <a:custGeom>
              <a:avLst/>
              <a:gdLst>
                <a:gd name="connsiteX0" fmla="*/ 148933 w 151060"/>
                <a:gd name="connsiteY0" fmla="*/ 54021 h 152822"/>
                <a:gd name="connsiteX1" fmla="*/ 151060 w 151060"/>
                <a:gd name="connsiteY1" fmla="*/ 58277 h 152822"/>
                <a:gd name="connsiteX2" fmla="*/ 151060 w 151060"/>
                <a:gd name="connsiteY2" fmla="*/ 147370 h 152822"/>
                <a:gd name="connsiteX3" fmla="*/ 145608 w 151060"/>
                <a:gd name="connsiteY3" fmla="*/ 152822 h 152822"/>
                <a:gd name="connsiteX4" fmla="*/ 94546 w 151060"/>
                <a:gd name="connsiteY4" fmla="*/ 152822 h 152822"/>
                <a:gd name="connsiteX5" fmla="*/ 94546 w 151060"/>
                <a:gd name="connsiteY5" fmla="*/ 99100 h 152822"/>
                <a:gd name="connsiteX6" fmla="*/ 89094 w 151060"/>
                <a:gd name="connsiteY6" fmla="*/ 93648 h 152822"/>
                <a:gd name="connsiteX7" fmla="*/ 61701 w 151060"/>
                <a:gd name="connsiteY7" fmla="*/ 93648 h 152822"/>
                <a:gd name="connsiteX8" fmla="*/ 56249 w 151060"/>
                <a:gd name="connsiteY8" fmla="*/ 99100 h 152822"/>
                <a:gd name="connsiteX9" fmla="*/ 56249 w 151060"/>
                <a:gd name="connsiteY9" fmla="*/ 152822 h 152822"/>
                <a:gd name="connsiteX10" fmla="*/ 5186 w 151060"/>
                <a:gd name="connsiteY10" fmla="*/ 152822 h 152822"/>
                <a:gd name="connsiteX11" fmla="*/ 0 w 151060"/>
                <a:gd name="connsiteY11" fmla="*/ 147636 h 152822"/>
                <a:gd name="connsiteX12" fmla="*/ 0 w 151060"/>
                <a:gd name="connsiteY12" fmla="*/ 58410 h 152822"/>
                <a:gd name="connsiteX13" fmla="*/ 2128 w 151060"/>
                <a:gd name="connsiteY13" fmla="*/ 54154 h 152822"/>
                <a:gd name="connsiteX14" fmla="*/ 72339 w 151060"/>
                <a:gd name="connsiteY14" fmla="*/ 1097 h 152822"/>
                <a:gd name="connsiteX15" fmla="*/ 78722 w 151060"/>
                <a:gd name="connsiteY15" fmla="*/ 1097 h 152822"/>
                <a:gd name="connsiteX16" fmla="*/ 148933 w 151060"/>
                <a:gd name="connsiteY16" fmla="*/ 54021 h 15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060" h="152822">
                  <a:moveTo>
                    <a:pt x="148933" y="54021"/>
                  </a:moveTo>
                  <a:cubicBezTo>
                    <a:pt x="150262" y="54952"/>
                    <a:pt x="151060" y="56548"/>
                    <a:pt x="151060" y="58277"/>
                  </a:cubicBezTo>
                  <a:lnTo>
                    <a:pt x="151060" y="147370"/>
                  </a:lnTo>
                  <a:cubicBezTo>
                    <a:pt x="151060" y="150429"/>
                    <a:pt x="148667" y="152822"/>
                    <a:pt x="145608" y="152822"/>
                  </a:cubicBezTo>
                  <a:lnTo>
                    <a:pt x="94546" y="152822"/>
                  </a:lnTo>
                  <a:lnTo>
                    <a:pt x="94546" y="99100"/>
                  </a:lnTo>
                  <a:cubicBezTo>
                    <a:pt x="94546" y="96042"/>
                    <a:pt x="92152" y="93648"/>
                    <a:pt x="89094" y="93648"/>
                  </a:cubicBezTo>
                  <a:lnTo>
                    <a:pt x="61701" y="93648"/>
                  </a:lnTo>
                  <a:cubicBezTo>
                    <a:pt x="58642" y="93648"/>
                    <a:pt x="56249" y="96042"/>
                    <a:pt x="56249" y="99100"/>
                  </a:cubicBezTo>
                  <a:lnTo>
                    <a:pt x="56249" y="152822"/>
                  </a:lnTo>
                  <a:lnTo>
                    <a:pt x="5186" y="152822"/>
                  </a:lnTo>
                  <a:cubicBezTo>
                    <a:pt x="2261" y="152822"/>
                    <a:pt x="0" y="150429"/>
                    <a:pt x="0" y="147636"/>
                  </a:cubicBezTo>
                  <a:lnTo>
                    <a:pt x="0" y="58410"/>
                  </a:lnTo>
                  <a:cubicBezTo>
                    <a:pt x="0" y="56814"/>
                    <a:pt x="798" y="55218"/>
                    <a:pt x="2128" y="54154"/>
                  </a:cubicBezTo>
                  <a:lnTo>
                    <a:pt x="72339" y="1097"/>
                  </a:lnTo>
                  <a:cubicBezTo>
                    <a:pt x="74200" y="-366"/>
                    <a:pt x="76727" y="-366"/>
                    <a:pt x="78722" y="1097"/>
                  </a:cubicBezTo>
                  <a:lnTo>
                    <a:pt x="148933" y="54021"/>
                  </a:lnTo>
                  <a:close/>
                </a:path>
              </a:pathLst>
            </a:custGeom>
            <a:solidFill>
              <a:srgbClr val="FFFFFF"/>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24" name="TextBox 23">
              <a:extLst>
                <a:ext uri="{FF2B5EF4-FFF2-40B4-BE49-F238E27FC236}">
                  <a16:creationId xmlns:a16="http://schemas.microsoft.com/office/drawing/2014/main" id="{41F786E1-767D-1649-831E-9E60DAB827ED}"/>
                </a:ext>
              </a:extLst>
            </p:cNvPr>
            <p:cNvSpPr txBox="1"/>
            <p:nvPr/>
          </p:nvSpPr>
          <p:spPr>
            <a:xfrm>
              <a:off x="1698369" y="3411034"/>
              <a:ext cx="3286535" cy="301749"/>
            </a:xfrm>
            <a:prstGeom prst="rect">
              <a:avLst/>
            </a:prstGeom>
            <a:noFill/>
          </p:spPr>
          <p:txBody>
            <a:bodyPr wrap="square" rtlCol="0">
              <a:spAutoFit/>
            </a:bodyPr>
            <a:lstStyle/>
            <a:p>
              <a:r>
                <a:rPr lang="en-US" sz="1361" dirty="0">
                  <a:ln/>
                  <a:solidFill>
                    <a:schemeClr val="accent6">
                      <a:lumMod val="50000"/>
                    </a:schemeClr>
                  </a:solidFill>
                  <a:latin typeface="Cambria" panose="02040503050406030204" pitchFamily="18" charset="0"/>
                  <a:ea typeface="Cambria" panose="02040503050406030204" pitchFamily="18" charset="0"/>
                  <a:cs typeface="Arial"/>
                  <a:sym typeface="Arial"/>
                  <a:rtl val="0"/>
                </a:rPr>
                <a:t>Property &amp; Management Company</a:t>
              </a:r>
            </a:p>
          </p:txBody>
        </p:sp>
      </p:grpSp>
      <p:grpSp>
        <p:nvGrpSpPr>
          <p:cNvPr id="33" name="Group 32">
            <a:extLst>
              <a:ext uri="{FF2B5EF4-FFF2-40B4-BE49-F238E27FC236}">
                <a16:creationId xmlns:a16="http://schemas.microsoft.com/office/drawing/2014/main" id="{EA99CB8A-4E7A-F642-9DC7-A1D7F9FC16B3}"/>
              </a:ext>
            </a:extLst>
          </p:cNvPr>
          <p:cNvGrpSpPr/>
          <p:nvPr/>
        </p:nvGrpSpPr>
        <p:grpSpPr>
          <a:xfrm>
            <a:off x="654433" y="3763088"/>
            <a:ext cx="903246" cy="865946"/>
            <a:chOff x="493069" y="3892739"/>
            <a:chExt cx="903246" cy="865946"/>
          </a:xfrm>
        </p:grpSpPr>
        <p:grpSp>
          <p:nvGrpSpPr>
            <p:cNvPr id="25" name="Graphic 2">
              <a:extLst>
                <a:ext uri="{FF2B5EF4-FFF2-40B4-BE49-F238E27FC236}">
                  <a16:creationId xmlns:a16="http://schemas.microsoft.com/office/drawing/2014/main" id="{75FFEADA-715F-8B4A-AF94-EF1114BE37F0}"/>
                </a:ext>
              </a:extLst>
            </p:cNvPr>
            <p:cNvGrpSpPr/>
            <p:nvPr/>
          </p:nvGrpSpPr>
          <p:grpSpPr>
            <a:xfrm>
              <a:off x="493069" y="3892739"/>
              <a:ext cx="903246" cy="865946"/>
              <a:chOff x="4225081" y="4602339"/>
              <a:chExt cx="685888" cy="657564"/>
            </a:xfrm>
            <a:solidFill>
              <a:srgbClr val="024364"/>
            </a:solidFill>
          </p:grpSpPr>
          <p:sp>
            <p:nvSpPr>
              <p:cNvPr id="28" name="Freeform: Shape 41">
                <a:extLst>
                  <a:ext uri="{FF2B5EF4-FFF2-40B4-BE49-F238E27FC236}">
                    <a16:creationId xmlns:a16="http://schemas.microsoft.com/office/drawing/2014/main" id="{82062529-43C4-FC4A-BA70-18D08EE0E436}"/>
                  </a:ext>
                </a:extLst>
              </p:cNvPr>
              <p:cNvSpPr/>
              <p:nvPr/>
            </p:nvSpPr>
            <p:spPr>
              <a:xfrm>
                <a:off x="4225081" y="4603402"/>
                <a:ext cx="46674" cy="44546"/>
              </a:xfrm>
              <a:custGeom>
                <a:avLst/>
                <a:gdLst>
                  <a:gd name="connsiteX0" fmla="*/ 13032 w 46674"/>
                  <a:gd name="connsiteY0" fmla="*/ 44547 h 44546"/>
                  <a:gd name="connsiteX1" fmla="*/ 13032 w 46674"/>
                  <a:gd name="connsiteY1" fmla="*/ 12367 h 44546"/>
                  <a:gd name="connsiteX2" fmla="*/ 46674 w 46674"/>
                  <a:gd name="connsiteY2" fmla="*/ 12367 h 44546"/>
                  <a:gd name="connsiteX3" fmla="*/ 46674 w 46674"/>
                  <a:gd name="connsiteY3" fmla="*/ 0 h 44546"/>
                  <a:gd name="connsiteX4" fmla="*/ 0 w 46674"/>
                  <a:gd name="connsiteY4" fmla="*/ 0 h 44546"/>
                  <a:gd name="connsiteX5" fmla="*/ 0 w 46674"/>
                  <a:gd name="connsiteY5" fmla="*/ 44547 h 4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4" h="44546">
                    <a:moveTo>
                      <a:pt x="13032" y="44547"/>
                    </a:moveTo>
                    <a:lnTo>
                      <a:pt x="13032" y="12367"/>
                    </a:lnTo>
                    <a:lnTo>
                      <a:pt x="46674" y="12367"/>
                    </a:lnTo>
                    <a:lnTo>
                      <a:pt x="46674" y="0"/>
                    </a:lnTo>
                    <a:lnTo>
                      <a:pt x="0" y="0"/>
                    </a:lnTo>
                    <a:lnTo>
                      <a:pt x="0" y="44547"/>
                    </a:lnTo>
                    <a:close/>
                  </a:path>
                </a:pathLst>
              </a:custGeom>
              <a:solidFill>
                <a:srgbClr val="024364"/>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29" name="Freeform: Shape 42">
                <a:extLst>
                  <a:ext uri="{FF2B5EF4-FFF2-40B4-BE49-F238E27FC236}">
                    <a16:creationId xmlns:a16="http://schemas.microsoft.com/office/drawing/2014/main" id="{EFE16DEB-4DB9-9143-9AF8-E71D38E6A108}"/>
                  </a:ext>
                </a:extLst>
              </p:cNvPr>
              <p:cNvSpPr/>
              <p:nvPr/>
            </p:nvSpPr>
            <p:spPr>
              <a:xfrm>
                <a:off x="4226144" y="5213228"/>
                <a:ext cx="44546" cy="46674"/>
              </a:xfrm>
              <a:custGeom>
                <a:avLst/>
                <a:gdLst>
                  <a:gd name="connsiteX0" fmla="*/ 44547 w 44546"/>
                  <a:gd name="connsiteY0" fmla="*/ 33643 h 46674"/>
                  <a:gd name="connsiteX1" fmla="*/ 12367 w 44546"/>
                  <a:gd name="connsiteY1" fmla="*/ 33643 h 46674"/>
                  <a:gd name="connsiteX2" fmla="*/ 12367 w 44546"/>
                  <a:gd name="connsiteY2" fmla="*/ 0 h 46674"/>
                  <a:gd name="connsiteX3" fmla="*/ 0 w 44546"/>
                  <a:gd name="connsiteY3" fmla="*/ 0 h 46674"/>
                  <a:gd name="connsiteX4" fmla="*/ 0 w 44546"/>
                  <a:gd name="connsiteY4" fmla="*/ 46675 h 46674"/>
                  <a:gd name="connsiteX5" fmla="*/ 44547 w 44546"/>
                  <a:gd name="connsiteY5" fmla="*/ 46675 h 4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46" h="46674">
                    <a:moveTo>
                      <a:pt x="44547" y="33643"/>
                    </a:moveTo>
                    <a:lnTo>
                      <a:pt x="12367" y="33643"/>
                    </a:lnTo>
                    <a:lnTo>
                      <a:pt x="12367" y="0"/>
                    </a:lnTo>
                    <a:lnTo>
                      <a:pt x="0" y="0"/>
                    </a:lnTo>
                    <a:lnTo>
                      <a:pt x="0" y="46675"/>
                    </a:lnTo>
                    <a:lnTo>
                      <a:pt x="44547" y="46675"/>
                    </a:lnTo>
                    <a:close/>
                  </a:path>
                </a:pathLst>
              </a:custGeom>
              <a:solidFill>
                <a:srgbClr val="024364"/>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30" name="Freeform: Shape 43">
                <a:extLst>
                  <a:ext uri="{FF2B5EF4-FFF2-40B4-BE49-F238E27FC236}">
                    <a16:creationId xmlns:a16="http://schemas.microsoft.com/office/drawing/2014/main" id="{0EB919C2-A95C-A747-9CE5-8E425EE00760}"/>
                  </a:ext>
                </a:extLst>
              </p:cNvPr>
              <p:cNvSpPr/>
              <p:nvPr/>
            </p:nvSpPr>
            <p:spPr>
              <a:xfrm>
                <a:off x="4865358" y="4602339"/>
                <a:ext cx="44546" cy="46674"/>
              </a:xfrm>
              <a:custGeom>
                <a:avLst/>
                <a:gdLst>
                  <a:gd name="connsiteX0" fmla="*/ 0 w 44546"/>
                  <a:gd name="connsiteY0" fmla="*/ 13032 h 46674"/>
                  <a:gd name="connsiteX1" fmla="*/ 32180 w 44546"/>
                  <a:gd name="connsiteY1" fmla="*/ 13032 h 46674"/>
                  <a:gd name="connsiteX2" fmla="*/ 32180 w 44546"/>
                  <a:gd name="connsiteY2" fmla="*/ 46674 h 46674"/>
                  <a:gd name="connsiteX3" fmla="*/ 44547 w 44546"/>
                  <a:gd name="connsiteY3" fmla="*/ 46674 h 46674"/>
                  <a:gd name="connsiteX4" fmla="*/ 44547 w 44546"/>
                  <a:gd name="connsiteY4" fmla="*/ 0 h 46674"/>
                  <a:gd name="connsiteX5" fmla="*/ 0 w 44546"/>
                  <a:gd name="connsiteY5" fmla="*/ 0 h 4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46" h="46674">
                    <a:moveTo>
                      <a:pt x="0" y="13032"/>
                    </a:moveTo>
                    <a:lnTo>
                      <a:pt x="32180" y="13032"/>
                    </a:lnTo>
                    <a:lnTo>
                      <a:pt x="32180" y="46674"/>
                    </a:lnTo>
                    <a:lnTo>
                      <a:pt x="44547" y="46674"/>
                    </a:lnTo>
                    <a:lnTo>
                      <a:pt x="44547" y="0"/>
                    </a:lnTo>
                    <a:lnTo>
                      <a:pt x="0" y="0"/>
                    </a:lnTo>
                    <a:close/>
                  </a:path>
                </a:pathLst>
              </a:custGeom>
              <a:solidFill>
                <a:srgbClr val="024364"/>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sp>
            <p:nvSpPr>
              <p:cNvPr id="31" name="Freeform: Shape 44">
                <a:extLst>
                  <a:ext uri="{FF2B5EF4-FFF2-40B4-BE49-F238E27FC236}">
                    <a16:creationId xmlns:a16="http://schemas.microsoft.com/office/drawing/2014/main" id="{959A2637-DD44-024E-A603-9C1C118E518E}"/>
                  </a:ext>
                </a:extLst>
              </p:cNvPr>
              <p:cNvSpPr/>
              <p:nvPr/>
            </p:nvSpPr>
            <p:spPr>
              <a:xfrm>
                <a:off x="4864295" y="5200463"/>
                <a:ext cx="46674" cy="44546"/>
              </a:xfrm>
              <a:custGeom>
                <a:avLst/>
                <a:gdLst>
                  <a:gd name="connsiteX0" fmla="*/ 33643 w 46674"/>
                  <a:gd name="connsiteY0" fmla="*/ 0 h 44546"/>
                  <a:gd name="connsiteX1" fmla="*/ 33643 w 46674"/>
                  <a:gd name="connsiteY1" fmla="*/ 32047 h 44546"/>
                  <a:gd name="connsiteX2" fmla="*/ 0 w 46674"/>
                  <a:gd name="connsiteY2" fmla="*/ 32047 h 44546"/>
                  <a:gd name="connsiteX3" fmla="*/ 0 w 46674"/>
                  <a:gd name="connsiteY3" fmla="*/ 44547 h 44546"/>
                  <a:gd name="connsiteX4" fmla="*/ 46674 w 46674"/>
                  <a:gd name="connsiteY4" fmla="*/ 44547 h 44546"/>
                  <a:gd name="connsiteX5" fmla="*/ 46674 w 46674"/>
                  <a:gd name="connsiteY5" fmla="*/ 0 h 4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4" h="44546">
                    <a:moveTo>
                      <a:pt x="33643" y="0"/>
                    </a:moveTo>
                    <a:lnTo>
                      <a:pt x="33643" y="32047"/>
                    </a:lnTo>
                    <a:lnTo>
                      <a:pt x="0" y="32047"/>
                    </a:lnTo>
                    <a:lnTo>
                      <a:pt x="0" y="44547"/>
                    </a:lnTo>
                    <a:lnTo>
                      <a:pt x="46674" y="44547"/>
                    </a:lnTo>
                    <a:lnTo>
                      <a:pt x="46674" y="0"/>
                    </a:lnTo>
                    <a:close/>
                  </a:path>
                </a:pathLst>
              </a:custGeom>
              <a:solidFill>
                <a:srgbClr val="024364"/>
              </a:solidFill>
              <a:ln w="13279" cap="flat">
                <a:noFill/>
                <a:prstDash val="solid"/>
                <a:miter/>
              </a:ln>
            </p:spPr>
            <p:txBody>
              <a:bodyPr rtlCol="0" anchor="ctr"/>
              <a:lstStyle/>
              <a:p>
                <a:endParaRPr lang="en-US" sz="2400">
                  <a:solidFill>
                    <a:prstClr val="black"/>
                  </a:solidFill>
                  <a:latin typeface="Cambria" panose="02040503050406030204" pitchFamily="18" charset="0"/>
                  <a:ea typeface="Cambria" panose="02040503050406030204" pitchFamily="18" charset="0"/>
                </a:endParaRPr>
              </a:p>
            </p:txBody>
          </p:sp>
        </p:grpSp>
        <p:pic>
          <p:nvPicPr>
            <p:cNvPr id="26" name="Picture 25">
              <a:extLst>
                <a:ext uri="{FF2B5EF4-FFF2-40B4-BE49-F238E27FC236}">
                  <a16:creationId xmlns:a16="http://schemas.microsoft.com/office/drawing/2014/main" id="{F7241CFE-996B-094E-9D44-E9EF34E6E6D1}"/>
                </a:ext>
              </a:extLst>
            </p:cNvPr>
            <p:cNvPicPr>
              <a:picLocks noChangeAspect="1"/>
            </p:cNvPicPr>
            <p:nvPr/>
          </p:nvPicPr>
          <p:blipFill>
            <a:blip r:embed="rId3"/>
            <a:stretch>
              <a:fillRect/>
            </a:stretch>
          </p:blipFill>
          <p:spPr>
            <a:xfrm>
              <a:off x="570497" y="3916686"/>
              <a:ext cx="764905" cy="764905"/>
            </a:xfrm>
            <a:custGeom>
              <a:avLst/>
              <a:gdLst>
                <a:gd name="connsiteX0" fmla="*/ 108 w 580837"/>
                <a:gd name="connsiteY0" fmla="*/ 111 h 580837"/>
                <a:gd name="connsiteX1" fmla="*/ 580945 w 580837"/>
                <a:gd name="connsiteY1" fmla="*/ 111 h 580837"/>
                <a:gd name="connsiteX2" fmla="*/ 580945 w 580837"/>
                <a:gd name="connsiteY2" fmla="*/ 580949 h 580837"/>
                <a:gd name="connsiteX3" fmla="*/ 108 w 580837"/>
                <a:gd name="connsiteY3" fmla="*/ 580949 h 580837"/>
              </a:gdLst>
              <a:ahLst/>
              <a:cxnLst>
                <a:cxn ang="0">
                  <a:pos x="connsiteX0" y="connsiteY0"/>
                </a:cxn>
                <a:cxn ang="0">
                  <a:pos x="connsiteX1" y="connsiteY1"/>
                </a:cxn>
                <a:cxn ang="0">
                  <a:pos x="connsiteX2" y="connsiteY2"/>
                </a:cxn>
                <a:cxn ang="0">
                  <a:pos x="connsiteX3" y="connsiteY3"/>
                </a:cxn>
              </a:cxnLst>
              <a:rect l="l" t="t" r="r" b="b"/>
              <a:pathLst>
                <a:path w="580837" h="580837">
                  <a:moveTo>
                    <a:pt x="108" y="111"/>
                  </a:moveTo>
                  <a:lnTo>
                    <a:pt x="580945" y="111"/>
                  </a:lnTo>
                  <a:lnTo>
                    <a:pt x="580945" y="580949"/>
                  </a:lnTo>
                  <a:lnTo>
                    <a:pt x="108" y="580949"/>
                  </a:lnTo>
                  <a:close/>
                </a:path>
              </a:pathLst>
            </a:custGeom>
          </p:spPr>
        </p:pic>
      </p:grpSp>
      <p:pic>
        <p:nvPicPr>
          <p:cNvPr id="27" name="Picture 26">
            <a:extLst>
              <a:ext uri="{FF2B5EF4-FFF2-40B4-BE49-F238E27FC236}">
                <a16:creationId xmlns:a16="http://schemas.microsoft.com/office/drawing/2014/main" id="{A42C2957-E921-4F42-895A-02FFCD885E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4895" y="1252957"/>
            <a:ext cx="792629" cy="443803"/>
          </a:xfrm>
          <a:prstGeom prst="rect">
            <a:avLst/>
          </a:prstGeom>
        </p:spPr>
      </p:pic>
      <p:pic>
        <p:nvPicPr>
          <p:cNvPr id="32" name="Picture 31">
            <a:extLst>
              <a:ext uri="{FF2B5EF4-FFF2-40B4-BE49-F238E27FC236}">
                <a16:creationId xmlns:a16="http://schemas.microsoft.com/office/drawing/2014/main" id="{55CB254F-F01A-8540-930B-7CE305DF6151}"/>
              </a:ext>
            </a:extLst>
          </p:cNvPr>
          <p:cNvPicPr>
            <a:picLocks noChangeAspect="1"/>
          </p:cNvPicPr>
          <p:nvPr/>
        </p:nvPicPr>
        <p:blipFill>
          <a:blip r:embed="rId5"/>
          <a:stretch>
            <a:fillRect/>
          </a:stretch>
        </p:blipFill>
        <p:spPr>
          <a:xfrm>
            <a:off x="0" y="6782904"/>
            <a:ext cx="12192000" cy="75096"/>
          </a:xfrm>
          <a:prstGeom prst="rect">
            <a:avLst/>
          </a:prstGeom>
        </p:spPr>
      </p:pic>
    </p:spTree>
    <p:extLst>
      <p:ext uri="{BB962C8B-B14F-4D97-AF65-F5344CB8AC3E}">
        <p14:creationId xmlns:p14="http://schemas.microsoft.com/office/powerpoint/2010/main" val="15010793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TotalTime>
  <Words>820</Words>
  <Application>Microsoft Macintosh PowerPoint</Application>
  <PresentationFormat>Widescreen</PresentationFormat>
  <Paragraphs>95</Paragraphs>
  <Slides>7</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Arial</vt:lpstr>
      <vt:lpstr>Calibri</vt:lpstr>
      <vt:lpstr>Calibri Light</vt:lpstr>
      <vt:lpstr>Cambria</vt:lpstr>
      <vt:lpstr>Montserrat</vt:lpstr>
      <vt:lpstr>Playfair Display</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Nguyen Thu</dc:creator>
  <cp:lastModifiedBy>Nguyen Thu</cp:lastModifiedBy>
  <cp:revision>3</cp:revision>
  <dcterms:created xsi:type="dcterms:W3CDTF">2025-04-15T04:20:14Z</dcterms:created>
  <dcterms:modified xsi:type="dcterms:W3CDTF">2025-04-15T10:07:09Z</dcterms:modified>
</cp:coreProperties>
</file>